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495" r:id="rId1"/>
  </p:sldMasterIdLst>
  <p:notesMasterIdLst>
    <p:notesMasterId r:id="rId69"/>
  </p:notesMasterIdLst>
  <p:handoutMasterIdLst>
    <p:handoutMasterId r:id="rId70"/>
  </p:handoutMasterIdLst>
  <p:sldIdLst>
    <p:sldId id="256" r:id="rId2"/>
    <p:sldId id="296" r:id="rId3"/>
    <p:sldId id="397" r:id="rId4"/>
    <p:sldId id="363" r:id="rId5"/>
    <p:sldId id="369" r:id="rId6"/>
    <p:sldId id="370" r:id="rId7"/>
    <p:sldId id="371" r:id="rId8"/>
    <p:sldId id="364" r:id="rId9"/>
    <p:sldId id="387" r:id="rId10"/>
    <p:sldId id="388" r:id="rId11"/>
    <p:sldId id="398" r:id="rId12"/>
    <p:sldId id="372" r:id="rId13"/>
    <p:sldId id="390" r:id="rId14"/>
    <p:sldId id="389" r:id="rId15"/>
    <p:sldId id="373" r:id="rId16"/>
    <p:sldId id="392" r:id="rId17"/>
    <p:sldId id="375" r:id="rId18"/>
    <p:sldId id="374" r:id="rId19"/>
    <p:sldId id="393" r:id="rId20"/>
    <p:sldId id="376" r:id="rId21"/>
    <p:sldId id="377" r:id="rId22"/>
    <p:sldId id="399" r:id="rId23"/>
    <p:sldId id="400" r:id="rId24"/>
    <p:sldId id="401" r:id="rId25"/>
    <p:sldId id="402" r:id="rId26"/>
    <p:sldId id="403" r:id="rId27"/>
    <p:sldId id="404" r:id="rId28"/>
    <p:sldId id="405" r:id="rId29"/>
    <p:sldId id="406" r:id="rId30"/>
    <p:sldId id="407" r:id="rId31"/>
    <p:sldId id="408" r:id="rId32"/>
    <p:sldId id="409" r:id="rId33"/>
    <p:sldId id="410" r:id="rId34"/>
    <p:sldId id="411" r:id="rId35"/>
    <p:sldId id="412" r:id="rId36"/>
    <p:sldId id="441" r:id="rId37"/>
    <p:sldId id="413" r:id="rId38"/>
    <p:sldId id="414" r:id="rId39"/>
    <p:sldId id="415" r:id="rId40"/>
    <p:sldId id="416" r:id="rId41"/>
    <p:sldId id="417" r:id="rId42"/>
    <p:sldId id="418" r:id="rId43"/>
    <p:sldId id="419" r:id="rId44"/>
    <p:sldId id="420" r:id="rId45"/>
    <p:sldId id="421" r:id="rId46"/>
    <p:sldId id="422" r:id="rId47"/>
    <p:sldId id="423" r:id="rId48"/>
    <p:sldId id="424" r:id="rId49"/>
    <p:sldId id="425" r:id="rId50"/>
    <p:sldId id="426" r:id="rId51"/>
    <p:sldId id="427" r:id="rId52"/>
    <p:sldId id="428" r:id="rId53"/>
    <p:sldId id="429" r:id="rId54"/>
    <p:sldId id="430" r:id="rId55"/>
    <p:sldId id="431" r:id="rId56"/>
    <p:sldId id="432" r:id="rId57"/>
    <p:sldId id="433" r:id="rId58"/>
    <p:sldId id="434" r:id="rId59"/>
    <p:sldId id="435" r:id="rId60"/>
    <p:sldId id="442" r:id="rId61"/>
    <p:sldId id="436" r:id="rId62"/>
    <p:sldId id="437" r:id="rId63"/>
    <p:sldId id="438" r:id="rId64"/>
    <p:sldId id="443" r:id="rId65"/>
    <p:sldId id="439" r:id="rId66"/>
    <p:sldId id="444" r:id="rId67"/>
    <p:sldId id="445" r:id="rId68"/>
  </p:sldIdLst>
  <p:sldSz cx="9144000" cy="6858000" type="screen4x3"/>
  <p:notesSz cx="6797675" cy="9926638"/>
  <p:defaultTextStyle>
    <a:defPPr>
      <a:defRPr lang="fr-FR"/>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521415D9-36F7-43E2-AB2F-B90AF26B5E84}">
      <p14:sectionLst xmlns:p14="http://schemas.microsoft.com/office/powerpoint/2010/main">
        <p14:section name="Section par défaut" id="{437E7A0A-B2C1-474C-B62F-164801BBC12C}">
          <p14:sldIdLst>
            <p14:sldId id="256"/>
            <p14:sldId id="296"/>
            <p14:sldId id="397"/>
            <p14:sldId id="363"/>
            <p14:sldId id="369"/>
            <p14:sldId id="370"/>
            <p14:sldId id="371"/>
            <p14:sldId id="364"/>
            <p14:sldId id="387"/>
            <p14:sldId id="388"/>
            <p14:sldId id="398"/>
            <p14:sldId id="372"/>
            <p14:sldId id="390"/>
            <p14:sldId id="389"/>
            <p14:sldId id="373"/>
            <p14:sldId id="392"/>
            <p14:sldId id="375"/>
            <p14:sldId id="374"/>
            <p14:sldId id="393"/>
            <p14:sldId id="376"/>
            <p14:sldId id="377"/>
            <p14:sldId id="399"/>
            <p14:sldId id="400"/>
            <p14:sldId id="401"/>
            <p14:sldId id="402"/>
            <p14:sldId id="403"/>
            <p14:sldId id="404"/>
            <p14:sldId id="405"/>
            <p14:sldId id="406"/>
            <p14:sldId id="407"/>
            <p14:sldId id="408"/>
            <p14:sldId id="409"/>
            <p14:sldId id="410"/>
            <p14:sldId id="411"/>
            <p14:sldId id="412"/>
            <p14:sldId id="441"/>
            <p14:sldId id="413"/>
            <p14:sldId id="414"/>
            <p14:sldId id="415"/>
            <p14:sldId id="416"/>
            <p14:sldId id="417"/>
            <p14:sldId id="418"/>
            <p14:sldId id="419"/>
            <p14:sldId id="420"/>
            <p14:sldId id="421"/>
            <p14:sldId id="422"/>
            <p14:sldId id="423"/>
            <p14:sldId id="424"/>
            <p14:sldId id="425"/>
            <p14:sldId id="426"/>
            <p14:sldId id="427"/>
            <p14:sldId id="428"/>
            <p14:sldId id="429"/>
            <p14:sldId id="430"/>
            <p14:sldId id="431"/>
            <p14:sldId id="432"/>
            <p14:sldId id="433"/>
            <p14:sldId id="434"/>
            <p14:sldId id="435"/>
            <p14:sldId id="442"/>
            <p14:sldId id="436"/>
            <p14:sldId id="437"/>
            <p14:sldId id="438"/>
            <p14:sldId id="443"/>
            <p14:sldId id="439"/>
            <p14:sldId id="444"/>
            <p14:sldId id="445"/>
          </p14:sldIdLst>
        </p14:section>
      </p14:sectionLst>
    </p:ext>
    <p:ext uri="{EFAFB233-063F-42B5-8137-9DF3F51BA10A}">
      <p15:sldGuideLst xmlns:p15="http://schemas.microsoft.com/office/powerpoint/2012/main">
        <p15:guide id="1" orient="horz" pos="2160">
          <p15:clr>
            <a:srgbClr val="A4A3A4"/>
          </p15:clr>
        </p15:guide>
        <p15:guide id="2" pos="2381">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9D3F2"/>
    <a:srgbClr val="F9DDF8"/>
    <a:srgbClr val="F7CFF4"/>
    <a:srgbClr val="F9FFDD"/>
    <a:srgbClr val="F1FFAB"/>
    <a:srgbClr val="FFFF8F"/>
    <a:srgbClr val="F1FDF5"/>
    <a:srgbClr val="DDF9DF"/>
    <a:srgbClr val="87FD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51" autoAdjust="0"/>
    <p:restoredTop sz="94723" autoAdjust="0"/>
  </p:normalViewPr>
  <p:slideViewPr>
    <p:cSldViewPr snapToGrid="0">
      <p:cViewPr varScale="1">
        <p:scale>
          <a:sx n="107" d="100"/>
          <a:sy n="107" d="100"/>
        </p:scale>
        <p:origin x="1349" y="77"/>
      </p:cViewPr>
      <p:guideLst>
        <p:guide orient="horz" pos="2160"/>
        <p:guide pos="2381"/>
      </p:guideLst>
    </p:cSldViewPr>
  </p:slideViewPr>
  <p:outlineViewPr>
    <p:cViewPr>
      <p:scale>
        <a:sx n="33" d="100"/>
        <a:sy n="33" d="100"/>
      </p:scale>
      <p:origin x="0" y="4704"/>
    </p:cViewPr>
  </p:outlineViewPr>
  <p:notesTextViewPr>
    <p:cViewPr>
      <p:scale>
        <a:sx n="3" d="2"/>
        <a:sy n="3" d="2"/>
      </p:scale>
      <p:origin x="0" y="0"/>
    </p:cViewPr>
  </p:notesTextViewPr>
  <p:sorterViewPr>
    <p:cViewPr>
      <p:scale>
        <a:sx n="33" d="100"/>
        <a:sy n="33" d="100"/>
      </p:scale>
      <p:origin x="0" y="0"/>
    </p:cViewPr>
  </p:sorterViewPr>
  <p:notesViewPr>
    <p:cSldViewPr snapToGrid="0">
      <p:cViewPr varScale="1">
        <p:scale>
          <a:sx n="59" d="100"/>
          <a:sy n="59" d="100"/>
        </p:scale>
        <p:origin x="-2515" y="-7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5586" name="Rectangle 2"/>
          <p:cNvSpPr>
            <a:spLocks noGrp="1" noChangeArrowheads="1"/>
          </p:cNvSpPr>
          <p:nvPr>
            <p:ph type="hdr" sz="quarter"/>
          </p:nvPr>
        </p:nvSpPr>
        <p:spPr bwMode="auto">
          <a:xfrm>
            <a:off x="0" y="0"/>
            <a:ext cx="29448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t" anchorCtr="0" compatLnSpc="1">
            <a:prstTxWarp prst="textNoShape">
              <a:avLst/>
            </a:prstTxWarp>
          </a:bodyPr>
          <a:lstStyle>
            <a:lvl1pPr defTabSz="917575" eaLnBrk="0" hangingPunct="0">
              <a:defRPr sz="1200"/>
            </a:lvl1pPr>
          </a:lstStyle>
          <a:p>
            <a:endParaRPr lang="en-US"/>
          </a:p>
        </p:txBody>
      </p:sp>
      <p:sp>
        <p:nvSpPr>
          <p:cNvPr id="195587" name="Rectangle 3"/>
          <p:cNvSpPr>
            <a:spLocks noGrp="1" noChangeArrowheads="1"/>
          </p:cNvSpPr>
          <p:nvPr>
            <p:ph type="dt" sz="quarter" idx="1"/>
          </p:nvPr>
        </p:nvSpPr>
        <p:spPr bwMode="auto">
          <a:xfrm>
            <a:off x="3851275" y="0"/>
            <a:ext cx="29448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806" tIns="45903" rIns="91806" bIns="45903" numCol="1" anchor="t" anchorCtr="0" compatLnSpc="1">
            <a:prstTxWarp prst="textNoShape">
              <a:avLst/>
            </a:prstTxWarp>
          </a:bodyPr>
          <a:lstStyle>
            <a:lvl1pPr algn="r" defTabSz="917575" eaLnBrk="0" hangingPunct="0">
              <a:defRPr sz="1200"/>
            </a:lvl1pPr>
          </a:lstStyle>
          <a:p>
            <a:fld id="{10D3AB84-27DA-D844-A206-84FCFC032775}" type="datetimeFigureOut">
              <a:rPr lang="en-US"/>
              <a:pPr/>
              <a:t>11/14/2024</a:t>
            </a:fld>
            <a:endParaRPr lang="en-US"/>
          </a:p>
        </p:txBody>
      </p:sp>
      <p:sp>
        <p:nvSpPr>
          <p:cNvPr id="195588" name="Rectangle 4"/>
          <p:cNvSpPr>
            <a:spLocks noGrp="1" noChangeArrowheads="1"/>
          </p:cNvSpPr>
          <p:nvPr>
            <p:ph type="ftr" sz="quarter" idx="2"/>
          </p:nvPr>
        </p:nvSpPr>
        <p:spPr bwMode="auto">
          <a:xfrm>
            <a:off x="0"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b" anchorCtr="0" compatLnSpc="1">
            <a:prstTxWarp prst="textNoShape">
              <a:avLst/>
            </a:prstTxWarp>
          </a:bodyPr>
          <a:lstStyle>
            <a:lvl1pPr defTabSz="917575" eaLnBrk="0" hangingPunct="0">
              <a:defRPr sz="1200"/>
            </a:lvl1pPr>
          </a:lstStyle>
          <a:p>
            <a:endParaRPr lang="en-US"/>
          </a:p>
        </p:txBody>
      </p:sp>
      <p:sp>
        <p:nvSpPr>
          <p:cNvPr id="195589" name="Rectangle 5"/>
          <p:cNvSpPr>
            <a:spLocks noGrp="1" noChangeArrowheads="1"/>
          </p:cNvSpPr>
          <p:nvPr>
            <p:ph type="sldNum" sz="quarter" idx="3"/>
          </p:nvPr>
        </p:nvSpPr>
        <p:spPr bwMode="auto">
          <a:xfrm>
            <a:off x="3851275"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806" tIns="45903" rIns="91806" bIns="45903" numCol="1" anchor="b" anchorCtr="0" compatLnSpc="1">
            <a:prstTxWarp prst="textNoShape">
              <a:avLst/>
            </a:prstTxWarp>
          </a:bodyPr>
          <a:lstStyle>
            <a:lvl1pPr algn="r" defTabSz="917575" eaLnBrk="0" hangingPunct="0">
              <a:defRPr sz="1200"/>
            </a:lvl1pPr>
          </a:lstStyle>
          <a:p>
            <a:fld id="{81BB47F6-D4B8-EE43-89B0-7730F1B2D9E0}" type="slidenum">
              <a:rPr lang="en-US"/>
              <a:pPr/>
              <a:t>‹N°›</a:t>
            </a:fld>
            <a:endParaRPr lang="en-US"/>
          </a:p>
        </p:txBody>
      </p:sp>
    </p:spTree>
    <p:extLst>
      <p:ext uri="{BB962C8B-B14F-4D97-AF65-F5344CB8AC3E}">
        <p14:creationId xmlns:p14="http://schemas.microsoft.com/office/powerpoint/2010/main" val="1016589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bwMode="auto">
          <a:xfrm>
            <a:off x="0" y="0"/>
            <a:ext cx="29448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t" anchorCtr="0" compatLnSpc="1">
            <a:prstTxWarp prst="textNoShape">
              <a:avLst/>
            </a:prstTxWarp>
          </a:bodyPr>
          <a:lstStyle>
            <a:lvl1pPr defTabSz="917575">
              <a:defRPr sz="1200">
                <a:latin typeface="Calibri" charset="0"/>
              </a:defRPr>
            </a:lvl1pPr>
          </a:lstStyle>
          <a:p>
            <a:endParaRPr lang="en-US"/>
          </a:p>
        </p:txBody>
      </p:sp>
      <p:sp>
        <p:nvSpPr>
          <p:cNvPr id="3" name="Espace réservé de la date 2"/>
          <p:cNvSpPr>
            <a:spLocks noGrp="1"/>
          </p:cNvSpPr>
          <p:nvPr>
            <p:ph type="dt" idx="1"/>
          </p:nvPr>
        </p:nvSpPr>
        <p:spPr bwMode="auto">
          <a:xfrm>
            <a:off x="3851275" y="0"/>
            <a:ext cx="29448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t" anchorCtr="0" compatLnSpc="1">
            <a:prstTxWarp prst="textNoShape">
              <a:avLst/>
            </a:prstTxWarp>
          </a:bodyPr>
          <a:lstStyle>
            <a:lvl1pPr algn="r" defTabSz="917575">
              <a:defRPr sz="1200">
                <a:latin typeface="Calibri" charset="0"/>
              </a:defRPr>
            </a:lvl1pPr>
          </a:lstStyle>
          <a:p>
            <a:fld id="{7E8B41C0-9E19-9346-A8C9-302AD041D31B}" type="datetimeFigureOut">
              <a:rPr lang="fr-FR"/>
              <a:pPr/>
              <a:t>14/11/2024</a:t>
            </a:fld>
            <a:endParaRPr lang="fr-FR"/>
          </a:p>
        </p:txBody>
      </p:sp>
      <p:sp>
        <p:nvSpPr>
          <p:cNvPr id="4" name="Espace réservé de l'image des diapositives 3"/>
          <p:cNvSpPr>
            <a:spLocks noGrp="1" noRot="1" noChangeAspect="1"/>
          </p:cNvSpPr>
          <p:nvPr>
            <p:ph type="sldImg" idx="2"/>
          </p:nvPr>
        </p:nvSpPr>
        <p:spPr>
          <a:xfrm>
            <a:off x="915988" y="744538"/>
            <a:ext cx="4964112" cy="3722687"/>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bwMode="auto">
          <a:xfrm>
            <a:off x="679450" y="4716463"/>
            <a:ext cx="5438775"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bwMode="auto">
          <a:xfrm>
            <a:off x="0"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b" anchorCtr="0" compatLnSpc="1">
            <a:prstTxWarp prst="textNoShape">
              <a:avLst/>
            </a:prstTxWarp>
          </a:bodyPr>
          <a:lstStyle>
            <a:lvl1pPr defTabSz="917575">
              <a:defRPr sz="1200">
                <a:latin typeface="Calibri" charset="0"/>
              </a:defRPr>
            </a:lvl1pPr>
          </a:lstStyle>
          <a:p>
            <a:endParaRPr lang="en-US"/>
          </a:p>
        </p:txBody>
      </p:sp>
      <p:sp>
        <p:nvSpPr>
          <p:cNvPr id="7" name="Espace réservé du numéro de diapositive 6"/>
          <p:cNvSpPr>
            <a:spLocks noGrp="1"/>
          </p:cNvSpPr>
          <p:nvPr>
            <p:ph type="sldNum" sz="quarter" idx="5"/>
          </p:nvPr>
        </p:nvSpPr>
        <p:spPr bwMode="auto">
          <a:xfrm>
            <a:off x="3851275"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806" tIns="45903" rIns="91806" bIns="45903" numCol="1" anchor="b" anchorCtr="0" compatLnSpc="1">
            <a:prstTxWarp prst="textNoShape">
              <a:avLst/>
            </a:prstTxWarp>
          </a:bodyPr>
          <a:lstStyle>
            <a:lvl1pPr algn="r" defTabSz="917575">
              <a:defRPr sz="1200">
                <a:latin typeface="Calibri" charset="0"/>
              </a:defRPr>
            </a:lvl1pPr>
          </a:lstStyle>
          <a:p>
            <a:fld id="{1EF5C487-2576-AE4C-9752-4BFD26C30C7A}" type="slidenum">
              <a:rPr lang="fr-FR"/>
              <a:pPr/>
              <a:t>‹N°›</a:t>
            </a:fld>
            <a:endParaRPr lang="fr-FR"/>
          </a:p>
        </p:txBody>
      </p:sp>
    </p:spTree>
    <p:extLst>
      <p:ext uri="{BB962C8B-B14F-4D97-AF65-F5344CB8AC3E}">
        <p14:creationId xmlns:p14="http://schemas.microsoft.com/office/powerpoint/2010/main" val="662049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F5C487-2576-AE4C-9752-4BFD26C30C7A}" type="slidenum">
              <a:rPr lang="fr-FR" smtClean="0"/>
              <a:pPr/>
              <a:t>1</a:t>
            </a:fld>
            <a:endParaRPr lang="fr-FR"/>
          </a:p>
        </p:txBody>
      </p:sp>
    </p:spTree>
    <p:extLst>
      <p:ext uri="{BB962C8B-B14F-4D97-AF65-F5344CB8AC3E}">
        <p14:creationId xmlns:p14="http://schemas.microsoft.com/office/powerpoint/2010/main" val="3526706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F5C487-2576-AE4C-9752-4BFD26C30C7A}" type="slidenum">
              <a:rPr lang="fr-FR" smtClean="0"/>
              <a:pPr/>
              <a:t>67</a:t>
            </a:fld>
            <a:endParaRPr lang="fr-FR"/>
          </a:p>
        </p:txBody>
      </p:sp>
    </p:spTree>
    <p:extLst>
      <p:ext uri="{BB962C8B-B14F-4D97-AF65-F5344CB8AC3E}">
        <p14:creationId xmlns:p14="http://schemas.microsoft.com/office/powerpoint/2010/main" val="22552150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wmf"/><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pic>
        <p:nvPicPr>
          <p:cNvPr id="13" name="Image 12"/>
          <p:cNvPicPr>
            <a:picLocks noChangeAspect="1"/>
          </p:cNvPicPr>
          <p:nvPr userDrawn="1"/>
        </p:nvPicPr>
        <p:blipFill rotWithShape="1">
          <a:blip r:embed="rId2">
            <a:extLst>
              <a:ext uri="{28A0092B-C50C-407E-A947-70E740481C1C}">
                <a14:useLocalDpi xmlns:a14="http://schemas.microsoft.com/office/drawing/2010/main" val="0"/>
              </a:ext>
            </a:extLst>
          </a:blip>
          <a:srcRect t="2894" b="288"/>
          <a:stretch/>
        </p:blipFill>
        <p:spPr>
          <a:xfrm>
            <a:off x="-33282" y="-9000"/>
            <a:ext cx="9210564" cy="6876000"/>
          </a:xfrm>
          <a:prstGeom prst="rect">
            <a:avLst/>
          </a:prstGeom>
        </p:spPr>
      </p:pic>
      <p:sp>
        <p:nvSpPr>
          <p:cNvPr id="9" name="Rectangle 8"/>
          <p:cNvSpPr/>
          <p:nvPr/>
        </p:nvSpPr>
        <p:spPr>
          <a:xfrm>
            <a:off x="0" y="2564904"/>
            <a:ext cx="9144000" cy="1470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p:nvPr>
        </p:nvSpPr>
        <p:spPr>
          <a:xfrm>
            <a:off x="0" y="2780928"/>
            <a:ext cx="9144000" cy="1008112"/>
          </a:xfrm>
          <a:solidFill>
            <a:schemeClr val="bg1"/>
          </a:solidFill>
        </p:spPr>
        <p:txBody>
          <a:bodyPr>
            <a:normAutofit/>
          </a:bodyPr>
          <a:lstStyle>
            <a:lvl1pPr>
              <a:defRPr sz="3600">
                <a:solidFill>
                  <a:srgbClr val="184A7C"/>
                </a:solidFill>
                <a:latin typeface="+mj-lt"/>
                <a:cs typeface="Arial" pitchFamily="34" charset="0"/>
              </a:defRPr>
            </a:lvl1pPr>
          </a:lstStyle>
          <a:p>
            <a:r>
              <a:rPr lang="fr-FR"/>
              <a:t>Modifiez le style du titre</a:t>
            </a:r>
            <a:endParaRPr lang="fr-FR" dirty="0"/>
          </a:p>
        </p:txBody>
      </p:sp>
      <p:sp>
        <p:nvSpPr>
          <p:cNvPr id="8" name="Rectangle 7"/>
          <p:cNvSpPr/>
          <p:nvPr/>
        </p:nvSpPr>
        <p:spPr>
          <a:xfrm>
            <a:off x="1886" y="2564904"/>
            <a:ext cx="4504250" cy="144016"/>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sp>
        <p:nvSpPr>
          <p:cNvPr id="10" name="Rectangle 9"/>
          <p:cNvSpPr/>
          <p:nvPr/>
        </p:nvSpPr>
        <p:spPr>
          <a:xfrm>
            <a:off x="4639750" y="3890913"/>
            <a:ext cx="4504250" cy="144016"/>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4593624"/>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708EC655-D5B5-41BA-9484-E785189FB307}" type="datetimeFigureOut">
              <a:rPr lang="fr-FR" smtClean="0"/>
              <a:t>14/11/2024</a:t>
            </a:fld>
            <a:endParaRPr lang="fr-FR"/>
          </a:p>
        </p:txBody>
      </p:sp>
      <p:sp>
        <p:nvSpPr>
          <p:cNvPr id="6" name="Espace réservé du pied de page 5"/>
          <p:cNvSpPr>
            <a:spLocks noGrp="1"/>
          </p:cNvSpPr>
          <p:nvPr>
            <p:ph type="ftr" sz="quarter" idx="11"/>
          </p:nvPr>
        </p:nvSpPr>
        <p:spPr/>
        <p:txBody>
          <a:bodyPr/>
          <a:lstStyle/>
          <a:p>
            <a:r>
              <a:rPr lang="fr-FR"/>
              <a:t>Visite de la direction INSA – 11/07/2012</a:t>
            </a:r>
          </a:p>
        </p:txBody>
      </p:sp>
      <p:sp>
        <p:nvSpPr>
          <p:cNvPr id="7" name="Espace réservé du numéro de diapositive 6"/>
          <p:cNvSpPr>
            <a:spLocks noGrp="1"/>
          </p:cNvSpPr>
          <p:nvPr>
            <p:ph type="sldNum" sz="quarter" idx="12"/>
          </p:nvPr>
        </p:nvSpPr>
        <p:spPr/>
        <p:txBody>
          <a:bodyPr/>
          <a:lstStyle/>
          <a:p>
            <a:fld id="{4712DCF7-DDD2-4E8A-8155-144D99CB012F}" type="slidenum">
              <a:rPr lang="fr-FR" smtClean="0"/>
              <a:pPr/>
              <a:t>‹N°›</a:t>
            </a:fld>
            <a:endParaRPr lang="fr-FR"/>
          </a:p>
        </p:txBody>
      </p:sp>
    </p:spTree>
    <p:extLst>
      <p:ext uri="{BB962C8B-B14F-4D97-AF65-F5344CB8AC3E}">
        <p14:creationId xmlns:p14="http://schemas.microsoft.com/office/powerpoint/2010/main" val="37404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7" name="Rectangle 6"/>
          <p:cNvSpPr/>
          <p:nvPr/>
        </p:nvSpPr>
        <p:spPr>
          <a:xfrm>
            <a:off x="0" y="6309320"/>
            <a:ext cx="9144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8684" y="0"/>
            <a:ext cx="9144000" cy="1124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9015" y="1016744"/>
            <a:ext cx="4504250" cy="108000"/>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6624000" y="6309319"/>
            <a:ext cx="2520000" cy="72000"/>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pic>
        <p:nvPicPr>
          <p:cNvPr id="11" name="Picture 3" descr="D:\flore\communication\logos\Liris\logo_liris.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08EC655-D5B5-41BA-9484-E785189FB307}" type="datetimeFigureOut">
              <a:rPr lang="fr-FR" smtClean="0"/>
              <a:t>14/11/2024</a:t>
            </a:fld>
            <a:endParaRPr lang="fr-FR"/>
          </a:p>
        </p:txBody>
      </p:sp>
      <p:sp>
        <p:nvSpPr>
          <p:cNvPr id="5" name="Espace réservé du pied de page 4"/>
          <p:cNvSpPr>
            <a:spLocks noGrp="1"/>
          </p:cNvSpPr>
          <p:nvPr>
            <p:ph type="ftr" sz="quarter" idx="11"/>
          </p:nvPr>
        </p:nvSpPr>
        <p:spPr/>
        <p:txBody>
          <a:bodyPr/>
          <a:lstStyle/>
          <a:p>
            <a:r>
              <a:rPr lang="fr-FR"/>
              <a:t>Visite de la direction INSA – 11/07/2012</a:t>
            </a:r>
          </a:p>
        </p:txBody>
      </p:sp>
      <p:sp>
        <p:nvSpPr>
          <p:cNvPr id="6" name="Espace réservé du numéro de diapositive 5"/>
          <p:cNvSpPr>
            <a:spLocks noGrp="1"/>
          </p:cNvSpPr>
          <p:nvPr>
            <p:ph type="sldNum" sz="quarter" idx="12"/>
          </p:nvPr>
        </p:nvSpPr>
        <p:spPr/>
        <p:txBody>
          <a:bodyPr/>
          <a:lstStyle/>
          <a:p>
            <a:fld id="{7664A356-5FC5-4016-A49F-FBDBD9DCAC68}" type="slidenum">
              <a:rPr lang="fr-FR" smtClean="0"/>
              <a:pPr/>
              <a:t>‹N°›</a:t>
            </a:fld>
            <a:endParaRPr lang="fr-FR"/>
          </a:p>
        </p:txBody>
      </p:sp>
    </p:spTree>
    <p:extLst>
      <p:ext uri="{BB962C8B-B14F-4D97-AF65-F5344CB8AC3E}">
        <p14:creationId xmlns:p14="http://schemas.microsoft.com/office/powerpoint/2010/main" val="1410134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08EC655-D5B5-41BA-9484-E785189FB307}" type="datetimeFigureOut">
              <a:rPr lang="fr-FR" smtClean="0"/>
              <a:t>14/11/2024</a:t>
            </a:fld>
            <a:endParaRPr lang="fr-FR"/>
          </a:p>
        </p:txBody>
      </p:sp>
      <p:sp>
        <p:nvSpPr>
          <p:cNvPr id="5" name="Espace réservé du pied de page 4"/>
          <p:cNvSpPr>
            <a:spLocks noGrp="1"/>
          </p:cNvSpPr>
          <p:nvPr>
            <p:ph type="ftr" sz="quarter" idx="11"/>
          </p:nvPr>
        </p:nvSpPr>
        <p:spPr/>
        <p:txBody>
          <a:bodyPr/>
          <a:lstStyle/>
          <a:p>
            <a:r>
              <a:rPr lang="fr-FR"/>
              <a:t>Visite de la direction INSA – 11/07/2012</a:t>
            </a:r>
          </a:p>
        </p:txBody>
      </p:sp>
      <p:sp>
        <p:nvSpPr>
          <p:cNvPr id="6" name="Espace réservé du numéro de diapositive 5"/>
          <p:cNvSpPr>
            <a:spLocks noGrp="1"/>
          </p:cNvSpPr>
          <p:nvPr>
            <p:ph type="sldNum" sz="quarter" idx="12"/>
          </p:nvPr>
        </p:nvSpPr>
        <p:spPr/>
        <p:txBody>
          <a:bodyPr/>
          <a:lstStyle/>
          <a:p>
            <a:fld id="{C8A8010A-E946-449D-A24D-4546B4E0DFE8}" type="slidenum">
              <a:rPr lang="fr-FR" smtClean="0"/>
              <a:pPr/>
              <a:t>‹N°›</a:t>
            </a:fld>
            <a:endParaRPr lang="fr-FR"/>
          </a:p>
        </p:txBody>
      </p:sp>
    </p:spTree>
    <p:extLst>
      <p:ext uri="{BB962C8B-B14F-4D97-AF65-F5344CB8AC3E}">
        <p14:creationId xmlns:p14="http://schemas.microsoft.com/office/powerpoint/2010/main" val="3312175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0" y="6309320"/>
            <a:ext cx="9144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8684" y="0"/>
            <a:ext cx="9144000" cy="1124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57200" y="274638"/>
            <a:ext cx="8229600" cy="562074"/>
          </a:xfrm>
        </p:spPr>
        <p:txBody>
          <a:bodyPr>
            <a:normAutofit/>
          </a:bodyPr>
          <a:lstStyle>
            <a:lvl1pPr>
              <a:defRPr sz="3600" b="0">
                <a:solidFill>
                  <a:schemeClr val="tx1"/>
                </a:solidFill>
              </a:defRPr>
            </a:lvl1pPr>
          </a:lstStyle>
          <a:p>
            <a:r>
              <a:rPr lang="fr-FR"/>
              <a:t>Modifiez le style du titre</a:t>
            </a:r>
            <a:endParaRPr lang="fr-FR" dirty="0"/>
          </a:p>
        </p:txBody>
      </p:sp>
      <p:sp>
        <p:nvSpPr>
          <p:cNvPr id="3" name="Espace réservé du contenu 2"/>
          <p:cNvSpPr>
            <a:spLocks noGrp="1"/>
          </p:cNvSpPr>
          <p:nvPr>
            <p:ph idx="1"/>
          </p:nvPr>
        </p:nvSpPr>
        <p:spPr>
          <a:xfrm>
            <a:off x="448516" y="1268760"/>
            <a:ext cx="8229600" cy="4896544"/>
          </a:xfrm>
        </p:spPr>
        <p:txBody>
          <a:bodyPr/>
          <a:lstStyle>
            <a:lvl1pPr marL="342900" indent="-342900">
              <a:buFontTx/>
              <a:buBlip>
                <a:blip r:embed="rId2"/>
              </a:buBlip>
              <a:defRPr sz="2800">
                <a:solidFill>
                  <a:schemeClr val="tx1"/>
                </a:solidFill>
              </a:defRPr>
            </a:lvl1pPr>
            <a:lvl2pPr marL="533400" indent="-285750">
              <a:buFontTx/>
              <a:buBlip>
                <a:blip r:embed="rId3"/>
              </a:buBlip>
              <a:defRPr sz="2600">
                <a:solidFill>
                  <a:schemeClr val="tx1"/>
                </a:solidFill>
              </a:defRPr>
            </a:lvl2pPr>
            <a:lvl3pPr marL="717550" indent="-266700">
              <a:buFontTx/>
              <a:buBlip>
                <a:blip r:embed="rId4"/>
              </a:buBlip>
              <a:defRPr>
                <a:solidFill>
                  <a:schemeClr val="tx1"/>
                </a:solidFill>
              </a:defRPr>
            </a:lvl3pPr>
            <a:lvl4pPr marL="987425" indent="-228600">
              <a:buFontTx/>
              <a:buBlip>
                <a:blip r:embed="rId5"/>
              </a:buBlip>
              <a:defRPr>
                <a:solidFill>
                  <a:schemeClr val="tx1"/>
                </a:solidFill>
              </a:defRPr>
            </a:lvl4pPr>
            <a:lvl5pPr marL="1246188" indent="-228600">
              <a:buFontTx/>
              <a:buBlip>
                <a:blip r:embed="rId6"/>
              </a:buBlip>
              <a:defRPr>
                <a:solidFill>
                  <a:schemeClr val="tx1"/>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pied de page 4"/>
          <p:cNvSpPr>
            <a:spLocks noGrp="1"/>
          </p:cNvSpPr>
          <p:nvPr>
            <p:ph type="ftr" sz="quarter" idx="11"/>
          </p:nvPr>
        </p:nvSpPr>
        <p:spPr/>
        <p:txBody>
          <a:bodyPr/>
          <a:lstStyle/>
          <a:p>
            <a:r>
              <a:rPr lang="fr-FR"/>
              <a:t>Visite de la direction INSA – 11/07/2012</a:t>
            </a:r>
          </a:p>
        </p:txBody>
      </p:sp>
      <p:sp>
        <p:nvSpPr>
          <p:cNvPr id="6" name="Espace réservé du numéro de diapositive 5"/>
          <p:cNvSpPr>
            <a:spLocks noGrp="1"/>
          </p:cNvSpPr>
          <p:nvPr>
            <p:ph type="sldNum" sz="quarter" idx="12"/>
          </p:nvPr>
        </p:nvSpPr>
        <p:spPr/>
        <p:txBody>
          <a:bodyPr/>
          <a:lstStyle/>
          <a:p>
            <a:fld id="{1B2081C2-6B42-489A-B82A-A5256D871A54}" type="slidenum">
              <a:rPr lang="fr-FR" smtClean="0"/>
              <a:pPr/>
              <a:t>‹N°›</a:t>
            </a:fld>
            <a:endParaRPr lang="fr-FR"/>
          </a:p>
        </p:txBody>
      </p:sp>
      <p:sp>
        <p:nvSpPr>
          <p:cNvPr id="10" name="Rectangle 9"/>
          <p:cNvSpPr/>
          <p:nvPr/>
        </p:nvSpPr>
        <p:spPr>
          <a:xfrm>
            <a:off x="-9015" y="1016744"/>
            <a:ext cx="4504250" cy="108000"/>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6624000" y="6309319"/>
            <a:ext cx="2520000" cy="72000"/>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pic>
        <p:nvPicPr>
          <p:cNvPr id="2051" name="Picture 3" descr="D:\flore\communication\logos\Liris\logo_liris.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39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8" name="Rectangle 7"/>
          <p:cNvSpPr/>
          <p:nvPr/>
        </p:nvSpPr>
        <p:spPr>
          <a:xfrm>
            <a:off x="-14245" y="4365104"/>
            <a:ext cx="9144000" cy="1470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2359" y="4365104"/>
            <a:ext cx="4504250" cy="144016"/>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sp>
        <p:nvSpPr>
          <p:cNvPr id="11" name="Rectangle 10"/>
          <p:cNvSpPr/>
          <p:nvPr/>
        </p:nvSpPr>
        <p:spPr>
          <a:xfrm>
            <a:off x="4625505" y="5691113"/>
            <a:ext cx="4504250" cy="144016"/>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722313" y="4406900"/>
            <a:ext cx="7772400" cy="1362075"/>
          </a:xfrm>
        </p:spPr>
        <p:txBody>
          <a:bodyPr anchor="ctr" anchorCtr="0">
            <a:normAutofit/>
          </a:bodyPr>
          <a:lstStyle>
            <a:lvl1pPr algn="l">
              <a:defRPr sz="3600" b="0" cap="none">
                <a:latin typeface="+mn-lt"/>
              </a:defRPr>
            </a:lvl1pPr>
          </a:lstStyle>
          <a:p>
            <a:r>
              <a:rPr lang="fr-FR"/>
              <a:t>Modifiez le style du titre</a:t>
            </a:r>
            <a:endParaRPr lang="fr-FR" dirty="0"/>
          </a:p>
        </p:txBody>
      </p:sp>
      <p:sp>
        <p:nvSpPr>
          <p:cNvPr id="3" name="Espace réservé du texte 2"/>
          <p:cNvSpPr>
            <a:spLocks noGrp="1"/>
          </p:cNvSpPr>
          <p:nvPr>
            <p:ph type="body" idx="1"/>
          </p:nvPr>
        </p:nvSpPr>
        <p:spPr>
          <a:xfrm>
            <a:off x="722313" y="2906713"/>
            <a:ext cx="7772400" cy="1458391"/>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708EC655-D5B5-41BA-9484-E785189FB307}" type="datetimeFigureOut">
              <a:rPr lang="fr-FR" smtClean="0"/>
              <a:t>14/11/2024</a:t>
            </a:fld>
            <a:endParaRPr lang="fr-FR"/>
          </a:p>
        </p:txBody>
      </p:sp>
      <p:sp>
        <p:nvSpPr>
          <p:cNvPr id="5" name="Espace réservé du pied de page 4"/>
          <p:cNvSpPr>
            <a:spLocks noGrp="1"/>
          </p:cNvSpPr>
          <p:nvPr>
            <p:ph type="ftr" sz="quarter" idx="11"/>
          </p:nvPr>
        </p:nvSpPr>
        <p:spPr/>
        <p:txBody>
          <a:bodyPr/>
          <a:lstStyle/>
          <a:p>
            <a:r>
              <a:rPr lang="fr-FR"/>
              <a:t>Visite de la direction INSA – 11/07/2012</a:t>
            </a:r>
          </a:p>
        </p:txBody>
      </p:sp>
      <p:sp>
        <p:nvSpPr>
          <p:cNvPr id="6" name="Espace réservé du numéro de diapositive 5"/>
          <p:cNvSpPr>
            <a:spLocks noGrp="1"/>
          </p:cNvSpPr>
          <p:nvPr>
            <p:ph type="sldNum" sz="quarter" idx="12"/>
          </p:nvPr>
        </p:nvSpPr>
        <p:spPr/>
        <p:txBody>
          <a:bodyPr/>
          <a:lstStyle/>
          <a:p>
            <a:fld id="{0F4EF318-3BF4-4CF9-8DAF-95B8DE47CFF4}" type="slidenum">
              <a:rPr lang="fr-FR" smtClean="0"/>
              <a:pPr/>
              <a:t>‹N°›</a:t>
            </a:fld>
            <a:endParaRPr lang="fr-FR"/>
          </a:p>
        </p:txBody>
      </p:sp>
      <p:pic>
        <p:nvPicPr>
          <p:cNvPr id="7" name="Picture 3" descr="D:\flore\communication\logos\Liris\logo_liris.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5715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4" name="Rectangle 13"/>
          <p:cNvSpPr/>
          <p:nvPr/>
        </p:nvSpPr>
        <p:spPr>
          <a:xfrm>
            <a:off x="-8684" y="0"/>
            <a:ext cx="9144000" cy="1124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9015" y="1016744"/>
            <a:ext cx="4504250" cy="108000"/>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0" y="6309320"/>
            <a:ext cx="9144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6624000" y="6309319"/>
            <a:ext cx="2520000" cy="72000"/>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pic>
        <p:nvPicPr>
          <p:cNvPr id="11" name="Picture 3" descr="D:\flore\communication\logos\Liris\logo_liris.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457200" y="274638"/>
            <a:ext cx="8229600" cy="561600"/>
          </a:xfrm>
        </p:spPr>
        <p:txBody>
          <a:bodyPr/>
          <a:lstStyle/>
          <a:p>
            <a:r>
              <a:rPr lang="fr-FR"/>
              <a:t>Modifiez le style du titre</a:t>
            </a:r>
            <a:endParaRPr lang="fr-FR" dirty="0"/>
          </a:p>
        </p:txBody>
      </p:sp>
      <p:sp>
        <p:nvSpPr>
          <p:cNvPr id="3" name="Espace réservé du contenu 2"/>
          <p:cNvSpPr>
            <a:spLocks noGrp="1"/>
          </p:cNvSpPr>
          <p:nvPr>
            <p:ph sz="half" idx="1"/>
          </p:nvPr>
        </p:nvSpPr>
        <p:spPr>
          <a:xfrm>
            <a:off x="457200" y="1600200"/>
            <a:ext cx="4038600" cy="4525963"/>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contenu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pied de page 5"/>
          <p:cNvSpPr>
            <a:spLocks noGrp="1"/>
          </p:cNvSpPr>
          <p:nvPr>
            <p:ph type="ftr" sz="quarter" idx="11"/>
          </p:nvPr>
        </p:nvSpPr>
        <p:spPr/>
        <p:txBody>
          <a:bodyPr/>
          <a:lstStyle/>
          <a:p>
            <a:r>
              <a:rPr lang="fr-FR"/>
              <a:t>Visite de la direction INSA – 11/07/2012</a:t>
            </a:r>
          </a:p>
        </p:txBody>
      </p:sp>
      <p:sp>
        <p:nvSpPr>
          <p:cNvPr id="7" name="Espace réservé du numéro de diapositive 6"/>
          <p:cNvSpPr>
            <a:spLocks noGrp="1"/>
          </p:cNvSpPr>
          <p:nvPr>
            <p:ph type="sldNum" sz="quarter" idx="12"/>
          </p:nvPr>
        </p:nvSpPr>
        <p:spPr/>
        <p:txBody>
          <a:bodyPr/>
          <a:lstStyle/>
          <a:p>
            <a:fld id="{3D6278B3-9574-4A64-99DA-179DE2B7B1AD}" type="slidenum">
              <a:rPr lang="fr-FR" smtClean="0"/>
              <a:pPr/>
              <a:t>‹N°›</a:t>
            </a:fld>
            <a:endParaRPr lang="fr-FR"/>
          </a:p>
        </p:txBody>
      </p:sp>
    </p:spTree>
    <p:extLst>
      <p:ext uri="{BB962C8B-B14F-4D97-AF65-F5344CB8AC3E}">
        <p14:creationId xmlns:p14="http://schemas.microsoft.com/office/powerpoint/2010/main" val="4147054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0" y="6309320"/>
            <a:ext cx="9144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8684" y="0"/>
            <a:ext cx="9144000" cy="1124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015" y="1016744"/>
            <a:ext cx="4504250" cy="108000"/>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624000" y="6309319"/>
            <a:ext cx="2520000" cy="72000"/>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pic>
        <p:nvPicPr>
          <p:cNvPr id="14" name="Picture 3" descr="D:\flore\communication\logos\Liris\logo_liris.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708EC655-D5B5-41BA-9484-E785189FB307}" type="datetimeFigureOut">
              <a:rPr lang="fr-FR" smtClean="0"/>
              <a:t>14/11/2024</a:t>
            </a:fld>
            <a:endParaRPr lang="fr-FR"/>
          </a:p>
        </p:txBody>
      </p:sp>
      <p:sp>
        <p:nvSpPr>
          <p:cNvPr id="8" name="Espace réservé du pied de page 7"/>
          <p:cNvSpPr>
            <a:spLocks noGrp="1"/>
          </p:cNvSpPr>
          <p:nvPr>
            <p:ph type="ftr" sz="quarter" idx="11"/>
          </p:nvPr>
        </p:nvSpPr>
        <p:spPr/>
        <p:txBody>
          <a:bodyPr/>
          <a:lstStyle/>
          <a:p>
            <a:r>
              <a:rPr lang="fr-FR"/>
              <a:t>Visite de la direction INSA – 11/07/2012</a:t>
            </a:r>
          </a:p>
        </p:txBody>
      </p:sp>
      <p:sp>
        <p:nvSpPr>
          <p:cNvPr id="9" name="Espace réservé du numéro de diapositive 8"/>
          <p:cNvSpPr>
            <a:spLocks noGrp="1"/>
          </p:cNvSpPr>
          <p:nvPr>
            <p:ph type="sldNum" sz="quarter" idx="12"/>
          </p:nvPr>
        </p:nvSpPr>
        <p:spPr/>
        <p:txBody>
          <a:bodyPr/>
          <a:lstStyle/>
          <a:p>
            <a:fld id="{43DFFD3B-8FDC-4E4A-A53F-0F4EEB54DA17}" type="slidenum">
              <a:rPr lang="fr-FR" smtClean="0"/>
              <a:pPr/>
              <a:t>‹N°›</a:t>
            </a:fld>
            <a:endParaRPr lang="fr-FR"/>
          </a:p>
        </p:txBody>
      </p:sp>
    </p:spTree>
    <p:extLst>
      <p:ext uri="{BB962C8B-B14F-4D97-AF65-F5344CB8AC3E}">
        <p14:creationId xmlns:p14="http://schemas.microsoft.com/office/powerpoint/2010/main" val="2176200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Rectangle 5"/>
          <p:cNvSpPr/>
          <p:nvPr/>
        </p:nvSpPr>
        <p:spPr>
          <a:xfrm>
            <a:off x="0" y="6309320"/>
            <a:ext cx="9144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8684" y="0"/>
            <a:ext cx="9144000" cy="1124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9015" y="1016744"/>
            <a:ext cx="4504250" cy="108000"/>
          </a:xfrm>
          <a:prstGeom prst="rect">
            <a:avLst/>
          </a:prstGeom>
          <a:solidFill>
            <a:srgbClr val="B53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6624000" y="6309319"/>
            <a:ext cx="2520000" cy="72000"/>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pic>
        <p:nvPicPr>
          <p:cNvPr id="10" name="Picture 3" descr="D:\flore\communication\logos\Liris\logo_liris.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708EC655-D5B5-41BA-9484-E785189FB307}" type="datetimeFigureOut">
              <a:rPr lang="fr-FR" smtClean="0"/>
              <a:t>14/11/2024</a:t>
            </a:fld>
            <a:endParaRPr lang="fr-FR"/>
          </a:p>
        </p:txBody>
      </p:sp>
      <p:sp>
        <p:nvSpPr>
          <p:cNvPr id="4" name="Espace réservé du pied de page 3"/>
          <p:cNvSpPr>
            <a:spLocks noGrp="1"/>
          </p:cNvSpPr>
          <p:nvPr>
            <p:ph type="ftr" sz="quarter" idx="11"/>
          </p:nvPr>
        </p:nvSpPr>
        <p:spPr/>
        <p:txBody>
          <a:bodyPr/>
          <a:lstStyle/>
          <a:p>
            <a:r>
              <a:rPr lang="fr-FR"/>
              <a:t>Lieu de la présentation - 17/11/2003</a:t>
            </a:r>
          </a:p>
        </p:txBody>
      </p:sp>
      <p:sp>
        <p:nvSpPr>
          <p:cNvPr id="5" name="Espace réservé du numéro de diapositive 4"/>
          <p:cNvSpPr>
            <a:spLocks noGrp="1"/>
          </p:cNvSpPr>
          <p:nvPr>
            <p:ph type="sldNum" sz="quarter" idx="12"/>
          </p:nvPr>
        </p:nvSpPr>
        <p:spPr/>
        <p:txBody>
          <a:bodyPr/>
          <a:lstStyle/>
          <a:p>
            <a:fld id="{4B5D7511-29DC-41AA-B8D0-22F62F18B892}" type="slidenum">
              <a:rPr lang="fr-FR" smtClean="0"/>
              <a:pPr/>
              <a:t>‹N°›</a:t>
            </a:fld>
            <a:endParaRPr lang="fr-FR"/>
          </a:p>
        </p:txBody>
      </p:sp>
    </p:spTree>
    <p:extLst>
      <p:ext uri="{BB962C8B-B14F-4D97-AF65-F5344CB8AC3E}">
        <p14:creationId xmlns:p14="http://schemas.microsoft.com/office/powerpoint/2010/main" val="267580212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Rectangle 4"/>
          <p:cNvSpPr/>
          <p:nvPr/>
        </p:nvSpPr>
        <p:spPr>
          <a:xfrm>
            <a:off x="0" y="6309320"/>
            <a:ext cx="9144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6624000" y="6309319"/>
            <a:ext cx="2520000" cy="72000"/>
          </a:xfrm>
          <a:prstGeom prst="rect">
            <a:avLst/>
          </a:prstGeom>
          <a:solidFill>
            <a:srgbClr val="B8B9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a:p>
        </p:txBody>
      </p:sp>
      <p:pic>
        <p:nvPicPr>
          <p:cNvPr id="9" name="Picture 3" descr="D:\flore\communication\logos\Liris\logo_liris.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331660"/>
            <a:ext cx="1103510" cy="504000"/>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e la date 1"/>
          <p:cNvSpPr>
            <a:spLocks noGrp="1"/>
          </p:cNvSpPr>
          <p:nvPr>
            <p:ph type="dt" sz="half" idx="10"/>
          </p:nvPr>
        </p:nvSpPr>
        <p:spPr/>
        <p:txBody>
          <a:bodyPr/>
          <a:lstStyle/>
          <a:p>
            <a:fld id="{708EC655-D5B5-41BA-9484-E785189FB307}" type="datetimeFigureOut">
              <a:rPr lang="fr-FR" smtClean="0"/>
              <a:t>14/11/2024</a:t>
            </a:fld>
            <a:endParaRPr lang="fr-FR"/>
          </a:p>
        </p:txBody>
      </p:sp>
      <p:sp>
        <p:nvSpPr>
          <p:cNvPr id="3" name="Espace réservé du pied de page 2"/>
          <p:cNvSpPr>
            <a:spLocks noGrp="1"/>
          </p:cNvSpPr>
          <p:nvPr>
            <p:ph type="ftr" sz="quarter" idx="11"/>
          </p:nvPr>
        </p:nvSpPr>
        <p:spPr/>
        <p:txBody>
          <a:bodyPr/>
          <a:lstStyle/>
          <a:p>
            <a:r>
              <a:rPr lang="fr-FR"/>
              <a:t>Visite de la direction INSA – 11/07/2012</a:t>
            </a:r>
          </a:p>
        </p:txBody>
      </p:sp>
      <p:sp>
        <p:nvSpPr>
          <p:cNvPr id="4" name="Espace réservé du numéro de diapositive 3"/>
          <p:cNvSpPr>
            <a:spLocks noGrp="1"/>
          </p:cNvSpPr>
          <p:nvPr>
            <p:ph type="sldNum" sz="quarter" idx="12"/>
          </p:nvPr>
        </p:nvSpPr>
        <p:spPr/>
        <p:txBody>
          <a:bodyPr/>
          <a:lstStyle/>
          <a:p>
            <a:fld id="{7E430743-DBD8-4E75-84FA-57A66CE5EAD4}" type="slidenum">
              <a:rPr lang="fr-FR" smtClean="0"/>
              <a:pPr/>
              <a:t>‹N°›</a:t>
            </a:fld>
            <a:endParaRPr lang="fr-FR"/>
          </a:p>
        </p:txBody>
      </p:sp>
    </p:spTree>
    <p:extLst>
      <p:ext uri="{BB962C8B-B14F-4D97-AF65-F5344CB8AC3E}">
        <p14:creationId xmlns:p14="http://schemas.microsoft.com/office/powerpoint/2010/main" val="43867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02676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708EC655-D5B5-41BA-9484-E785189FB307}" type="datetimeFigureOut">
              <a:rPr lang="fr-FR" smtClean="0"/>
              <a:t>14/11/2024</a:t>
            </a:fld>
            <a:endParaRPr lang="fr-FR"/>
          </a:p>
        </p:txBody>
      </p:sp>
      <p:sp>
        <p:nvSpPr>
          <p:cNvPr id="6" name="Espace réservé du pied de page 5"/>
          <p:cNvSpPr>
            <a:spLocks noGrp="1"/>
          </p:cNvSpPr>
          <p:nvPr>
            <p:ph type="ftr" sz="quarter" idx="11"/>
          </p:nvPr>
        </p:nvSpPr>
        <p:spPr/>
        <p:txBody>
          <a:bodyPr/>
          <a:lstStyle/>
          <a:p>
            <a:r>
              <a:rPr lang="fr-FR"/>
              <a:t>Visite de la direction INSA – 11/07/2012</a:t>
            </a:r>
          </a:p>
        </p:txBody>
      </p:sp>
      <p:sp>
        <p:nvSpPr>
          <p:cNvPr id="7" name="Espace réservé du numéro de diapositive 6"/>
          <p:cNvSpPr>
            <a:spLocks noGrp="1"/>
          </p:cNvSpPr>
          <p:nvPr>
            <p:ph type="sldNum" sz="quarter" idx="12"/>
          </p:nvPr>
        </p:nvSpPr>
        <p:spPr/>
        <p:txBody>
          <a:bodyPr/>
          <a:lstStyle/>
          <a:p>
            <a:fld id="{F36D378A-59BF-4340-9990-2AC4F21A1535}" type="slidenum">
              <a:rPr lang="fr-FR" smtClean="0"/>
              <a:pPr/>
              <a:t>‹N°›</a:t>
            </a:fld>
            <a:endParaRPr lang="fr-FR"/>
          </a:p>
        </p:txBody>
      </p:sp>
    </p:spTree>
    <p:extLst>
      <p:ext uri="{BB962C8B-B14F-4D97-AF65-F5344CB8AC3E}">
        <p14:creationId xmlns:p14="http://schemas.microsoft.com/office/powerpoint/2010/main" val="2409805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image" Target="../media/image6.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 name="Image 2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087" y="0"/>
            <a:ext cx="9131825" cy="6858000"/>
          </a:xfrm>
          <a:prstGeom prst="rect">
            <a:avLst/>
          </a:prstGeom>
        </p:spPr>
      </p:pic>
      <p:sp>
        <p:nvSpPr>
          <p:cNvPr id="3" name="Espace réservé du texte 2"/>
          <p:cNvSpPr>
            <a:spLocks noGrp="1"/>
          </p:cNvSpPr>
          <p:nvPr>
            <p:ph type="body" idx="1"/>
          </p:nvPr>
        </p:nvSpPr>
        <p:spPr>
          <a:xfrm>
            <a:off x="457200" y="1340768"/>
            <a:ext cx="8229600" cy="4785395"/>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Espace réservé du titre 1"/>
          <p:cNvSpPr>
            <a:spLocks noGrp="1"/>
          </p:cNvSpPr>
          <p:nvPr>
            <p:ph type="title"/>
          </p:nvPr>
        </p:nvSpPr>
        <p:spPr>
          <a:xfrm>
            <a:off x="457200" y="274638"/>
            <a:ext cx="8229600" cy="561600"/>
          </a:xfrm>
          <a:prstGeom prst="rect">
            <a:avLst/>
          </a:prstGeom>
        </p:spPr>
        <p:txBody>
          <a:bodyPr vert="horz" lIns="91440" tIns="45720" rIns="91440" bIns="45720" rtlCol="0" anchor="ctr">
            <a:normAutofit/>
          </a:bodyPr>
          <a:lstStyle/>
          <a:p>
            <a:r>
              <a:rPr lang="fr-FR" dirty="0"/>
              <a:t>Modifiez le style du titre</a:t>
            </a:r>
          </a:p>
        </p:txBody>
      </p:sp>
      <p:sp>
        <p:nvSpPr>
          <p:cNvPr id="4" name="Espace réservé de la date 3"/>
          <p:cNvSpPr>
            <a:spLocks noGrp="1"/>
          </p:cNvSpPr>
          <p:nvPr>
            <p:ph type="dt" sz="half" idx="2"/>
          </p:nvPr>
        </p:nvSpPr>
        <p:spPr>
          <a:xfrm>
            <a:off x="1763688" y="6356350"/>
            <a:ext cx="1188000" cy="365125"/>
          </a:xfrm>
          <a:prstGeom prst="rect">
            <a:avLst/>
          </a:prstGeom>
        </p:spPr>
        <p:txBody>
          <a:bodyPr vert="horz" lIns="91440" tIns="45720" rIns="91440" bIns="45720" rtlCol="0" anchor="ctr"/>
          <a:lstStyle>
            <a:lvl1pPr algn="l">
              <a:defRPr sz="1200">
                <a:solidFill>
                  <a:schemeClr val="tx1"/>
                </a:solidFill>
              </a:defRPr>
            </a:lvl1pPr>
          </a:lstStyle>
          <a:p>
            <a:fld id="{708EC655-D5B5-41BA-9484-E785189FB307}" type="datetimeFigureOut">
              <a:rPr lang="fr-FR" smtClean="0"/>
              <a:pPr/>
              <a:t>14/11/2024</a:t>
            </a:fld>
            <a:endParaRPr lang="fr-FR" dirty="0"/>
          </a:p>
        </p:txBody>
      </p:sp>
      <p:sp>
        <p:nvSpPr>
          <p:cNvPr id="6" name="Espace réservé du numéro de diapositive 5"/>
          <p:cNvSpPr>
            <a:spLocks noGrp="1"/>
          </p:cNvSpPr>
          <p:nvPr>
            <p:ph type="sldNum" sz="quarter" idx="4"/>
          </p:nvPr>
        </p:nvSpPr>
        <p:spPr>
          <a:xfrm>
            <a:off x="7498800" y="6356350"/>
            <a:ext cx="1188000" cy="365125"/>
          </a:xfrm>
          <a:prstGeom prst="rect">
            <a:avLst/>
          </a:prstGeom>
        </p:spPr>
        <p:txBody>
          <a:bodyPr vert="horz" lIns="91440" tIns="45720" rIns="91440" bIns="45720" rtlCol="0" anchor="ctr"/>
          <a:lstStyle>
            <a:lvl1pPr algn="r">
              <a:defRPr sz="1400">
                <a:solidFill>
                  <a:schemeClr val="tx1"/>
                </a:solidFill>
              </a:defRPr>
            </a:lvl1pPr>
          </a:lstStyle>
          <a:p>
            <a:fld id="{4B5D7511-29DC-41AA-B8D0-22F62F18B892}" type="slidenum">
              <a:rPr lang="fr-FR" smtClean="0"/>
              <a:pPr/>
              <a:t>‹N°›</a:t>
            </a:fld>
            <a:endParaRPr lang="fr-FR"/>
          </a:p>
        </p:txBody>
      </p:sp>
      <p:sp>
        <p:nvSpPr>
          <p:cNvPr id="5" name="Espace réservé du pied de page 4"/>
          <p:cNvSpPr>
            <a:spLocks noGrp="1"/>
          </p:cNvSpPr>
          <p:nvPr>
            <p:ph type="ftr" sz="quarter" idx="3"/>
          </p:nvPr>
        </p:nvSpPr>
        <p:spPr>
          <a:xfrm>
            <a:off x="3277208" y="6356350"/>
            <a:ext cx="3896072" cy="365125"/>
          </a:xfrm>
          <a:prstGeom prst="rect">
            <a:avLst/>
          </a:prstGeom>
        </p:spPr>
        <p:txBody>
          <a:bodyPr vert="horz" lIns="91440" tIns="45720" rIns="91440" bIns="45720" rtlCol="0" anchor="ctr"/>
          <a:lstStyle>
            <a:lvl1pPr algn="ctr">
              <a:defRPr sz="1200">
                <a:solidFill>
                  <a:schemeClr val="tx1"/>
                </a:solidFill>
              </a:defRPr>
            </a:lvl1pPr>
          </a:lstStyle>
          <a:p>
            <a:r>
              <a:rPr lang="fr-FR"/>
              <a:t>Lieu de la présentation - 17/11/2003</a:t>
            </a:r>
          </a:p>
        </p:txBody>
      </p:sp>
    </p:spTree>
    <p:extLst>
      <p:ext uri="{BB962C8B-B14F-4D97-AF65-F5344CB8AC3E}">
        <p14:creationId xmlns:p14="http://schemas.microsoft.com/office/powerpoint/2010/main" val="1063738585"/>
      </p:ext>
    </p:extLst>
  </p:cSld>
  <p:clrMap bg1="lt1" tx1="dk1" bg2="lt2" tx2="dk2" accent1="accent1" accent2="accent2" accent3="accent3" accent4="accent4" accent5="accent5" accent6="accent6" hlink="hlink" folHlink="folHlink"/>
  <p:sldLayoutIdLst>
    <p:sldLayoutId id="2147485496" r:id="rId1"/>
    <p:sldLayoutId id="2147485497" r:id="rId2"/>
    <p:sldLayoutId id="2147485498" r:id="rId3"/>
    <p:sldLayoutId id="2147485499" r:id="rId4"/>
    <p:sldLayoutId id="2147485500" r:id="rId5"/>
    <p:sldLayoutId id="2147485501" r:id="rId6"/>
    <p:sldLayoutId id="2147485502" r:id="rId7"/>
    <p:sldLayoutId id="2147485503" r:id="rId8"/>
    <p:sldLayoutId id="2147485504" r:id="rId9"/>
    <p:sldLayoutId id="2147485505" r:id="rId10"/>
    <p:sldLayoutId id="2147485506" r:id="rId11"/>
    <p:sldLayoutId id="2147485507" r:id="rId12"/>
  </p:sldLayoutIdLst>
  <p:hf hdr="0" ft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5"/>
        </a:buBlip>
        <a:defRPr sz="2600" b="1" kern="1200">
          <a:solidFill>
            <a:schemeClr val="tx1"/>
          </a:solidFill>
          <a:latin typeface="+mn-lt"/>
          <a:ea typeface="+mn-ea"/>
          <a:cs typeface="+mn-cs"/>
        </a:defRPr>
      </a:lvl1pPr>
      <a:lvl2pPr marL="533400" indent="-285750" algn="l" defTabSz="914400" rtl="0" eaLnBrk="1" latinLnBrk="0" hangingPunct="1">
        <a:spcBef>
          <a:spcPct val="20000"/>
        </a:spcBef>
        <a:buFontTx/>
        <a:buBlip>
          <a:blip r:embed="rId16"/>
        </a:buBlip>
        <a:defRPr sz="2600" kern="1200">
          <a:solidFill>
            <a:schemeClr val="tx1"/>
          </a:solidFill>
          <a:latin typeface="+mn-lt"/>
          <a:ea typeface="+mn-ea"/>
          <a:cs typeface="+mn-cs"/>
        </a:defRPr>
      </a:lvl2pPr>
      <a:lvl3pPr marL="717550" indent="-266700" algn="l" defTabSz="914400" rtl="0" eaLnBrk="1" latinLnBrk="0" hangingPunct="1">
        <a:spcBef>
          <a:spcPct val="20000"/>
        </a:spcBef>
        <a:buFontTx/>
        <a:buBlip>
          <a:blip r:embed="rId17"/>
        </a:buBlip>
        <a:defRPr sz="2400" kern="1200">
          <a:solidFill>
            <a:schemeClr val="tx1"/>
          </a:solidFill>
          <a:latin typeface="+mn-lt"/>
          <a:ea typeface="+mn-ea"/>
          <a:cs typeface="+mn-cs"/>
        </a:defRPr>
      </a:lvl3pPr>
      <a:lvl4pPr marL="987425" indent="-228600" algn="l" defTabSz="914400" rtl="0" eaLnBrk="1" latinLnBrk="0" hangingPunct="1">
        <a:spcBef>
          <a:spcPct val="20000"/>
        </a:spcBef>
        <a:buFontTx/>
        <a:buBlip>
          <a:blip r:embed="rId18"/>
        </a:buBlip>
        <a:defRPr sz="2000" i="1" kern="1200">
          <a:solidFill>
            <a:schemeClr val="tx1"/>
          </a:solidFill>
          <a:latin typeface="+mn-lt"/>
          <a:ea typeface="+mn-ea"/>
          <a:cs typeface="+mn-cs"/>
        </a:defRPr>
      </a:lvl4pPr>
      <a:lvl5pPr marL="1246188" indent="-228600" algn="l" defTabSz="914400" rtl="0" eaLnBrk="1" latinLnBrk="0" hangingPunct="1">
        <a:spcBef>
          <a:spcPct val="20000"/>
        </a:spcBef>
        <a:buFontTx/>
        <a:buBlip>
          <a:blip r:embed="rId19"/>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3.png"/></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p:txBody>
          <a:bodyPr>
            <a:normAutofit fontScale="90000"/>
          </a:bodyPr>
          <a:lstStyle/>
          <a:p>
            <a:r>
              <a:rPr lang="fr-FR" dirty="0"/>
              <a:t>Systèmes de médiation </a:t>
            </a:r>
            <a:br>
              <a:rPr lang="fr-FR" dirty="0"/>
            </a:br>
            <a:r>
              <a:rPr lang="fr-FR" dirty="0"/>
              <a:t>et intégration des données dynamiques </a:t>
            </a:r>
          </a:p>
        </p:txBody>
      </p:sp>
      <p:pic>
        <p:nvPicPr>
          <p:cNvPr id="4" name="Image 3"/>
          <p:cNvPicPr>
            <a:picLocks noChangeAspect="1"/>
          </p:cNvPicPr>
          <p:nvPr/>
        </p:nvPicPr>
        <p:blipFill>
          <a:blip r:embed="rId3"/>
          <a:stretch>
            <a:fillRect/>
          </a:stretch>
        </p:blipFill>
        <p:spPr>
          <a:xfrm>
            <a:off x="6943438" y="197862"/>
            <a:ext cx="1969654" cy="991481"/>
          </a:xfrm>
          <a:prstGeom prst="rect">
            <a:avLst/>
          </a:prstGeom>
        </p:spPr>
      </p:pic>
      <p:sp>
        <p:nvSpPr>
          <p:cNvPr id="6" name="ZoneTexte 5"/>
          <p:cNvSpPr txBox="1"/>
          <p:nvPr/>
        </p:nvSpPr>
        <p:spPr>
          <a:xfrm>
            <a:off x="2861030" y="4745855"/>
            <a:ext cx="4682692" cy="461665"/>
          </a:xfrm>
          <a:prstGeom prst="rect">
            <a:avLst/>
          </a:prstGeom>
          <a:noFill/>
        </p:spPr>
        <p:txBody>
          <a:bodyPr wrap="none" rtlCol="0">
            <a:spAutoFit/>
          </a:bodyPr>
          <a:lstStyle/>
          <a:p>
            <a:r>
              <a:rPr lang="fr-FR" sz="2400" b="1" dirty="0"/>
              <a:t>John SAMUEL</a:t>
            </a:r>
            <a:r>
              <a:rPr lang="fr-FR" sz="2400" dirty="0"/>
              <a:t>, Christophe REY</a:t>
            </a:r>
          </a:p>
        </p:txBody>
      </p:sp>
      <p:sp>
        <p:nvSpPr>
          <p:cNvPr id="8" name="ZoneTexte 7"/>
          <p:cNvSpPr txBox="1"/>
          <p:nvPr/>
        </p:nvSpPr>
        <p:spPr>
          <a:xfrm>
            <a:off x="3059880" y="5207520"/>
            <a:ext cx="3681457" cy="369332"/>
          </a:xfrm>
          <a:prstGeom prst="rect">
            <a:avLst/>
          </a:prstGeom>
          <a:noFill/>
        </p:spPr>
        <p:txBody>
          <a:bodyPr wrap="none" rtlCol="0">
            <a:spAutoFit/>
          </a:bodyPr>
          <a:lstStyle/>
          <a:p>
            <a:r>
              <a:rPr lang="fr-FR" dirty="0"/>
              <a:t>GT </a:t>
            </a:r>
            <a:r>
              <a:rPr lang="fr-FR" dirty="0" err="1"/>
              <a:t>Big</a:t>
            </a:r>
            <a:r>
              <a:rPr lang="fr-FR" dirty="0"/>
              <a:t> Data le 14 novembre 2024</a:t>
            </a: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8943" y="197861"/>
            <a:ext cx="1662877" cy="991481"/>
          </a:xfrm>
          <a:prstGeom prst="rect">
            <a:avLst/>
          </a:prstGeom>
        </p:spPr>
      </p:pic>
    </p:spTree>
    <p:extLst>
      <p:ext uri="{BB962C8B-B14F-4D97-AF65-F5344CB8AC3E}">
        <p14:creationId xmlns:p14="http://schemas.microsoft.com/office/powerpoint/2010/main" val="1834535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2262" y="330126"/>
            <a:ext cx="8229600" cy="562074"/>
          </a:xfrm>
        </p:spPr>
        <p:txBody>
          <a:bodyPr>
            <a:normAutofit fontScale="90000"/>
          </a:bodyPr>
          <a:lstStyle/>
          <a:p>
            <a:r>
              <a:rPr lang="fr-FR" dirty="0"/>
              <a:t>1. Introduction</a:t>
            </a:r>
          </a:p>
        </p:txBody>
      </p:sp>
      <p:sp>
        <p:nvSpPr>
          <p:cNvPr id="3" name="Espace réservé du contenu 2"/>
          <p:cNvSpPr>
            <a:spLocks noGrp="1"/>
          </p:cNvSpPr>
          <p:nvPr>
            <p:ph idx="1"/>
          </p:nvPr>
        </p:nvSpPr>
        <p:spPr>
          <a:xfrm>
            <a:off x="152401" y="1268760"/>
            <a:ext cx="8863262" cy="4896544"/>
          </a:xfrm>
        </p:spPr>
        <p:txBody>
          <a:bodyPr>
            <a:normAutofit/>
          </a:bodyPr>
          <a:lstStyle/>
          <a:p>
            <a:pPr marL="0" indent="0">
              <a:buNone/>
            </a:pPr>
            <a:r>
              <a:rPr lang="fr-FR" dirty="0">
                <a:solidFill>
                  <a:schemeClr val="accent1"/>
                </a:solidFill>
              </a:rPr>
              <a:t>Solution: Intégration de données par médiation (approche dynamique)</a:t>
            </a:r>
          </a:p>
          <a:p>
            <a:pPr>
              <a:buFont typeface="Arial" panose="020B0604020202020204" pitchFamily="34" charset="0"/>
              <a:buChar char="•"/>
            </a:pPr>
            <a:r>
              <a:rPr lang="fr-FR" dirty="0"/>
              <a:t>Principe</a:t>
            </a:r>
            <a:r>
              <a:rPr lang="fr-FR" b="0" dirty="0"/>
              <a:t> : Limiter la récupération aux données nécessaires pour chaque requête</a:t>
            </a:r>
          </a:p>
          <a:p>
            <a:pPr>
              <a:buFont typeface="Arial" panose="020B0604020202020204" pitchFamily="34" charset="0"/>
              <a:buChar char="•"/>
            </a:pPr>
            <a:r>
              <a:rPr lang="fr-FR" dirty="0"/>
              <a:t>Avantage</a:t>
            </a:r>
            <a:r>
              <a:rPr lang="fr-FR" b="0" dirty="0"/>
              <a:t> : Pas de copie massive des données sources</a:t>
            </a:r>
          </a:p>
          <a:p>
            <a:pPr>
              <a:buFont typeface="Arial" panose="020B0604020202020204" pitchFamily="34" charset="0"/>
              <a:buChar char="•"/>
            </a:pPr>
            <a:r>
              <a:rPr lang="fr-FR" dirty="0"/>
              <a:t>Stockage</a:t>
            </a:r>
            <a:r>
              <a:rPr lang="fr-FR" b="0" dirty="0"/>
              <a:t> : Uniquement le résultat final, pas les données intermédiaires</a:t>
            </a:r>
          </a:p>
          <a:p>
            <a:pPr>
              <a:buFont typeface="Arial" panose="020B0604020202020204" pitchFamily="34" charset="0"/>
              <a:buChar char="•"/>
            </a:pPr>
            <a:r>
              <a:rPr lang="fr-FR" dirty="0"/>
              <a:t>ETL dynamique</a:t>
            </a:r>
            <a:r>
              <a:rPr lang="fr-FR" b="0" dirty="0"/>
              <a:t> : Processus optimisé pour réduire le stockage et le traitement des données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10</a:t>
            </a:fld>
            <a:endParaRPr lang="fr-FR"/>
          </a:p>
        </p:txBody>
      </p:sp>
    </p:spTree>
    <p:extLst>
      <p:ext uri="{BB962C8B-B14F-4D97-AF65-F5344CB8AC3E}">
        <p14:creationId xmlns:p14="http://schemas.microsoft.com/office/powerpoint/2010/main" val="1023670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D08D456-D2D0-4847-A22C-CADA141E3775}"/>
              </a:ext>
            </a:extLst>
          </p:cNvPr>
          <p:cNvSpPr>
            <a:spLocks noGrp="1"/>
          </p:cNvSpPr>
          <p:nvPr>
            <p:ph type="title"/>
          </p:nvPr>
        </p:nvSpPr>
        <p:spPr/>
        <p:txBody>
          <a:bodyPr/>
          <a:lstStyle/>
          <a:p>
            <a:r>
              <a:rPr lang="fr-FR" dirty="0"/>
              <a:t>Rappels sur l'intégration de données </a:t>
            </a:r>
            <a:br>
              <a:rPr lang="fr-FR" dirty="0"/>
            </a:br>
            <a:r>
              <a:rPr lang="fr-FR" dirty="0"/>
              <a:t>et la médiation</a:t>
            </a:r>
          </a:p>
        </p:txBody>
      </p:sp>
      <p:sp>
        <p:nvSpPr>
          <p:cNvPr id="6" name="Espace réservé du texte 5">
            <a:extLst>
              <a:ext uri="{FF2B5EF4-FFF2-40B4-BE49-F238E27FC236}">
                <a16:creationId xmlns:a16="http://schemas.microsoft.com/office/drawing/2014/main" id="{A7F25846-4212-4325-9D97-0A762584A53A}"/>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EF8C3471-4FCB-4705-B560-AE201FEE3633}"/>
              </a:ext>
            </a:extLst>
          </p:cNvPr>
          <p:cNvSpPr>
            <a:spLocks noGrp="1"/>
          </p:cNvSpPr>
          <p:nvPr>
            <p:ph type="sldNum" sz="quarter" idx="12"/>
          </p:nvPr>
        </p:nvSpPr>
        <p:spPr/>
        <p:txBody>
          <a:bodyPr/>
          <a:lstStyle/>
          <a:p>
            <a:fld id="{1B2081C2-6B42-489A-B82A-A5256D871A54}" type="slidenum">
              <a:rPr lang="fr-FR" smtClean="0"/>
              <a:pPr/>
              <a:t>11</a:t>
            </a:fld>
            <a:endParaRPr lang="fr-FR"/>
          </a:p>
        </p:txBody>
      </p:sp>
    </p:spTree>
    <p:extLst>
      <p:ext uri="{BB962C8B-B14F-4D97-AF65-F5344CB8AC3E}">
        <p14:creationId xmlns:p14="http://schemas.microsoft.com/office/powerpoint/2010/main" val="4191696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8515" y="483501"/>
            <a:ext cx="8229600" cy="562074"/>
          </a:xfrm>
        </p:spPr>
        <p:txBody>
          <a:bodyPr>
            <a:normAutofit fontScale="90000"/>
          </a:bodyPr>
          <a:lstStyle/>
          <a:p>
            <a:r>
              <a:rPr lang="fr-FR" dirty="0"/>
              <a:t>2. Rappels sur l’intégration de données et la médiation</a:t>
            </a:r>
            <a:br>
              <a:rPr lang="fr-FR" dirty="0"/>
            </a:br>
            <a:endParaRPr lang="fr-FR" dirty="0"/>
          </a:p>
        </p:txBody>
      </p:sp>
      <p:sp>
        <p:nvSpPr>
          <p:cNvPr id="3" name="Espace réservé du contenu 2"/>
          <p:cNvSpPr>
            <a:spLocks noGrp="1"/>
          </p:cNvSpPr>
          <p:nvPr>
            <p:ph idx="1"/>
          </p:nvPr>
        </p:nvSpPr>
        <p:spPr>
          <a:xfrm>
            <a:off x="448515" y="1268760"/>
            <a:ext cx="8398705" cy="4896544"/>
          </a:xfrm>
        </p:spPr>
        <p:txBody>
          <a:bodyPr>
            <a:normAutofit fontScale="85000" lnSpcReduction="10000"/>
          </a:bodyPr>
          <a:lstStyle/>
          <a:p>
            <a:pPr marL="0" indent="0">
              <a:buNone/>
            </a:pPr>
            <a:r>
              <a:rPr lang="fr-FR" dirty="0">
                <a:solidFill>
                  <a:schemeClr val="accent1"/>
                </a:solidFill>
              </a:rPr>
              <a:t>Problème de répondre à une requête à partir de données</a:t>
            </a:r>
          </a:p>
          <a:p>
            <a:pPr marL="0" indent="0">
              <a:buNone/>
            </a:pPr>
            <a:r>
              <a:rPr lang="fr-FR" dirty="0"/>
              <a:t>Comparaison : Base de données classique vs. intégration de données</a:t>
            </a:r>
          </a:p>
          <a:p>
            <a:pPr>
              <a:buFont typeface="Arial" panose="020B0604020202020204" pitchFamily="34" charset="0"/>
              <a:buChar char="•"/>
            </a:pPr>
            <a:r>
              <a:rPr lang="fr-FR" dirty="0"/>
              <a:t>Approche classique : à partir d'une seule base de données</a:t>
            </a:r>
          </a:p>
          <a:p>
            <a:pPr lvl="1">
              <a:buFont typeface="Arial" panose="020B0604020202020204" pitchFamily="34" charset="0"/>
              <a:buChar char="•"/>
            </a:pPr>
            <a:r>
              <a:rPr lang="fr-FR" dirty="0"/>
              <a:t>Données stockées localement dans une seule base (schéma local, SL)    </a:t>
            </a:r>
          </a:p>
          <a:p>
            <a:pPr lvl="1">
              <a:buFont typeface="Arial" panose="020B0604020202020204" pitchFamily="34" charset="0"/>
              <a:buChar char="•"/>
            </a:pPr>
            <a:r>
              <a:rPr lang="fr-FR" dirty="0"/>
              <a:t>Requêtes exécutées directement sur la base locale </a:t>
            </a:r>
          </a:p>
          <a:p>
            <a:pPr>
              <a:buFont typeface="Arial" panose="020B0604020202020204" pitchFamily="34" charset="0"/>
              <a:buChar char="•"/>
            </a:pPr>
            <a:r>
              <a:rPr lang="fr-FR" dirty="0"/>
              <a:t>Intégration de données : à partir de plusieurs bases</a:t>
            </a:r>
          </a:p>
          <a:p>
            <a:pPr lvl="1">
              <a:buFont typeface="Arial" panose="020B0604020202020204" pitchFamily="34" charset="0"/>
              <a:buChar char="•"/>
            </a:pPr>
            <a:r>
              <a:rPr lang="fr-FR" dirty="0"/>
              <a:t>Plusieurs bases (BD1 à </a:t>
            </a:r>
            <a:r>
              <a:rPr lang="fr-FR" dirty="0" err="1"/>
              <a:t>BDn</a:t>
            </a:r>
            <a:r>
              <a:rPr lang="fr-FR" dirty="0"/>
              <a:t>) intégrées via un schéma global (SG)   </a:t>
            </a:r>
          </a:p>
          <a:p>
            <a:pPr lvl="1">
              <a:buFont typeface="Arial" panose="020B0604020202020204" pitchFamily="34" charset="0"/>
              <a:buChar char="•"/>
            </a:pPr>
            <a:r>
              <a:rPr lang="fr-FR" b="1" dirty="0"/>
              <a:t>Schéma global </a:t>
            </a:r>
            <a:r>
              <a:rPr lang="fr-FR" dirty="0"/>
              <a:t>: </a:t>
            </a:r>
          </a:p>
          <a:p>
            <a:pPr lvl="2">
              <a:buFont typeface="Arial" panose="020B0604020202020204" pitchFamily="34" charset="0"/>
              <a:buChar char="•"/>
            </a:pPr>
            <a:r>
              <a:rPr lang="fr-FR" dirty="0"/>
              <a:t>Prédicats (tables, etc.)</a:t>
            </a:r>
          </a:p>
          <a:p>
            <a:pPr lvl="2">
              <a:buFont typeface="Arial" panose="020B0604020202020204" pitchFamily="34" charset="0"/>
              <a:buChar char="•"/>
            </a:pPr>
            <a:r>
              <a:rPr lang="fr-FR" dirty="0"/>
              <a:t>Dépendances (ex. fonctionnelles, d’inclusion)</a:t>
            </a:r>
          </a:p>
          <a:p>
            <a:pPr lvl="2">
              <a:buFont typeface="Arial" panose="020B0604020202020204" pitchFamily="34" charset="0"/>
              <a:buChar char="•"/>
            </a:pPr>
            <a:r>
              <a:rPr lang="fr-FR" dirty="0" err="1"/>
              <a:t>Mappings</a:t>
            </a:r>
            <a:r>
              <a:rPr lang="fr-FR" dirty="0"/>
              <a:t> pour relier SG aux sources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12</a:t>
            </a:fld>
            <a:endParaRPr lang="fr-FR"/>
          </a:p>
        </p:txBody>
      </p:sp>
    </p:spTree>
    <p:extLst>
      <p:ext uri="{BB962C8B-B14F-4D97-AF65-F5344CB8AC3E}">
        <p14:creationId xmlns:p14="http://schemas.microsoft.com/office/powerpoint/2010/main" val="328859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l’intégration de données et la médiation</a:t>
            </a:r>
            <a:br>
              <a:rPr lang="fr-FR" dirty="0"/>
            </a:br>
            <a:endParaRPr lang="fr-FR" dirty="0"/>
          </a:p>
        </p:txBody>
      </p:sp>
      <p:sp>
        <p:nvSpPr>
          <p:cNvPr id="3" name="Espace réservé du contenu 2"/>
          <p:cNvSpPr>
            <a:spLocks noGrp="1"/>
          </p:cNvSpPr>
          <p:nvPr>
            <p:ph idx="1"/>
          </p:nvPr>
        </p:nvSpPr>
        <p:spPr>
          <a:xfrm>
            <a:off x="448515" y="1268760"/>
            <a:ext cx="8695485" cy="4896544"/>
          </a:xfrm>
        </p:spPr>
        <p:txBody>
          <a:bodyPr>
            <a:normAutofit/>
          </a:bodyPr>
          <a:lstStyle/>
          <a:p>
            <a:pPr marL="0" indent="0">
              <a:buNone/>
            </a:pPr>
            <a:r>
              <a:rPr lang="fr-FR" dirty="0">
                <a:solidFill>
                  <a:schemeClr val="accent1"/>
                </a:solidFill>
              </a:rPr>
              <a:t>Problème de répondre à une requête à partir de données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13</a:t>
            </a:fld>
            <a:endParaRPr lang="fr-FR"/>
          </a:p>
        </p:txBody>
      </p:sp>
      <p:pic>
        <p:nvPicPr>
          <p:cNvPr id="6" name="Image 5"/>
          <p:cNvPicPr>
            <a:picLocks noChangeAspect="1"/>
          </p:cNvPicPr>
          <p:nvPr/>
        </p:nvPicPr>
        <p:blipFill>
          <a:blip r:embed="rId2"/>
          <a:stretch>
            <a:fillRect/>
          </a:stretch>
        </p:blipFill>
        <p:spPr>
          <a:xfrm>
            <a:off x="1231804" y="1783432"/>
            <a:ext cx="6680392" cy="4192254"/>
          </a:xfrm>
          <a:prstGeom prst="rect">
            <a:avLst/>
          </a:prstGeom>
        </p:spPr>
      </p:pic>
    </p:spTree>
    <p:extLst>
      <p:ext uri="{BB962C8B-B14F-4D97-AF65-F5344CB8AC3E}">
        <p14:creationId xmlns:p14="http://schemas.microsoft.com/office/powerpoint/2010/main" val="3000708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8515" y="483501"/>
            <a:ext cx="8229600" cy="562074"/>
          </a:xfrm>
        </p:spPr>
        <p:txBody>
          <a:bodyPr>
            <a:normAutofit fontScale="90000"/>
          </a:bodyPr>
          <a:lstStyle/>
          <a:p>
            <a:r>
              <a:rPr lang="fr-FR" dirty="0"/>
              <a:t>2. Rappels sur l’intégration de données</a:t>
            </a:r>
            <a:br>
              <a:rPr lang="fr-FR" dirty="0"/>
            </a:br>
            <a:endParaRPr lang="fr-FR" dirty="0"/>
          </a:p>
        </p:txBody>
      </p:sp>
      <p:sp>
        <p:nvSpPr>
          <p:cNvPr id="3" name="Espace réservé du contenu 2"/>
          <p:cNvSpPr>
            <a:spLocks noGrp="1"/>
          </p:cNvSpPr>
          <p:nvPr>
            <p:ph idx="1"/>
          </p:nvPr>
        </p:nvSpPr>
        <p:spPr>
          <a:xfrm>
            <a:off x="448515" y="1268759"/>
            <a:ext cx="8614803" cy="5452715"/>
          </a:xfrm>
        </p:spPr>
        <p:txBody>
          <a:bodyPr>
            <a:normAutofit fontScale="70000" lnSpcReduction="20000"/>
          </a:bodyPr>
          <a:lstStyle/>
          <a:p>
            <a:pPr marL="0" indent="0">
              <a:buNone/>
            </a:pPr>
            <a:r>
              <a:rPr lang="fr-FR" dirty="0">
                <a:solidFill>
                  <a:schemeClr val="accent1"/>
                </a:solidFill>
              </a:rPr>
              <a:t>Approches d'intégration : Médiation vs. Matérialisation</a:t>
            </a:r>
          </a:p>
          <a:p>
            <a:pPr>
              <a:buFont typeface="Arial" panose="020B0604020202020204" pitchFamily="34" charset="0"/>
              <a:buChar char="•"/>
            </a:pPr>
            <a:r>
              <a:rPr lang="fr-FR" dirty="0"/>
              <a:t>Médiation (Approche virtuelle) : </a:t>
            </a:r>
          </a:p>
          <a:p>
            <a:pPr lvl="1">
              <a:buFont typeface="Arial" panose="020B0604020202020204" pitchFamily="34" charset="0"/>
              <a:buChar char="•"/>
            </a:pPr>
            <a:r>
              <a:rPr lang="fr-FR" b="1" dirty="0"/>
              <a:t>Principe</a:t>
            </a:r>
            <a:r>
              <a:rPr lang="fr-FR" dirty="0"/>
              <a:t> : </a:t>
            </a:r>
          </a:p>
          <a:p>
            <a:pPr lvl="2">
              <a:buFont typeface="Arial" panose="020B0604020202020204" pitchFamily="34" charset="0"/>
              <a:buChar char="•"/>
            </a:pPr>
            <a:r>
              <a:rPr lang="fr-FR" dirty="0"/>
              <a:t>Les données restent dans les sources </a:t>
            </a:r>
          </a:p>
          <a:p>
            <a:pPr lvl="2">
              <a:buFont typeface="Arial" panose="020B0604020202020204" pitchFamily="34" charset="0"/>
              <a:buChar char="•"/>
            </a:pPr>
            <a:r>
              <a:rPr lang="fr-FR" dirty="0"/>
              <a:t>Requêtes sur le schéma global → réécritures adaptées aux sources</a:t>
            </a:r>
          </a:p>
          <a:p>
            <a:pPr lvl="2">
              <a:buFont typeface="Arial" panose="020B0604020202020204" pitchFamily="34" charset="0"/>
              <a:buChar char="•"/>
            </a:pPr>
            <a:r>
              <a:rPr lang="fr-FR" dirty="0"/>
              <a:t>Résultats fusionnés et renvoyés</a:t>
            </a:r>
          </a:p>
          <a:p>
            <a:pPr lvl="2">
              <a:buFont typeface="Arial" panose="020B0604020202020204" pitchFamily="34" charset="0"/>
              <a:buChar char="•"/>
            </a:pPr>
            <a:r>
              <a:rPr lang="fr-FR" dirty="0"/>
              <a:t>Communication avec les sources via des </a:t>
            </a:r>
            <a:r>
              <a:rPr lang="fr-FR" dirty="0" err="1"/>
              <a:t>wrappers</a:t>
            </a:r>
            <a:endParaRPr lang="fr-FR" dirty="0"/>
          </a:p>
          <a:p>
            <a:pPr lvl="1">
              <a:buFont typeface="Arial" panose="020B0604020202020204" pitchFamily="34" charset="0"/>
              <a:buChar char="•"/>
            </a:pPr>
            <a:r>
              <a:rPr lang="fr-FR" b="1" dirty="0"/>
              <a:t>Avantages</a:t>
            </a:r>
            <a:r>
              <a:rPr lang="fr-FR" dirty="0"/>
              <a:t> : </a:t>
            </a:r>
          </a:p>
          <a:p>
            <a:pPr lvl="2">
              <a:buFont typeface="Arial" panose="020B0604020202020204" pitchFamily="34" charset="0"/>
              <a:buChar char="•"/>
            </a:pPr>
            <a:r>
              <a:rPr lang="fr-FR" dirty="0"/>
              <a:t>Pas de recopie de données, </a:t>
            </a:r>
            <a:r>
              <a:rPr lang="fr-FR" dirty="0" smtClean="0"/>
              <a:t>(pas d'ETL classique)</a:t>
            </a:r>
            <a:endParaRPr lang="fr-FR" dirty="0"/>
          </a:p>
          <a:p>
            <a:pPr lvl="2">
              <a:buFont typeface="Arial" panose="020B0604020202020204" pitchFamily="34" charset="0"/>
              <a:buChar char="•"/>
            </a:pPr>
            <a:r>
              <a:rPr lang="fr-FR" dirty="0"/>
              <a:t>Ajout et modification de sources assez facile</a:t>
            </a:r>
          </a:p>
          <a:p>
            <a:pPr lvl="1">
              <a:buFont typeface="Arial" panose="020B0604020202020204" pitchFamily="34" charset="0"/>
              <a:buChar char="•"/>
            </a:pPr>
            <a:r>
              <a:rPr lang="fr-FR" b="1" dirty="0"/>
              <a:t>Inconvénient</a:t>
            </a:r>
            <a:r>
              <a:rPr lang="fr-FR" dirty="0"/>
              <a:t> : processus de réécriture potentiellement complexe et coûteux</a:t>
            </a:r>
          </a:p>
          <a:p>
            <a:pPr>
              <a:buFont typeface="Arial" panose="020B0604020202020204" pitchFamily="34" charset="0"/>
              <a:buChar char="•"/>
            </a:pPr>
            <a:r>
              <a:rPr lang="fr-FR" dirty="0"/>
              <a:t>Matérialisation (Approche statique) :   </a:t>
            </a:r>
          </a:p>
          <a:p>
            <a:pPr lvl="1">
              <a:buFont typeface="Arial" panose="020B0604020202020204" pitchFamily="34" charset="0"/>
              <a:buChar char="•"/>
            </a:pPr>
            <a:r>
              <a:rPr lang="fr-FR" b="1" dirty="0"/>
              <a:t>Principe</a:t>
            </a:r>
            <a:r>
              <a:rPr lang="fr-FR" dirty="0"/>
              <a:t> : Données recopiées et centralisées dans un entrepôt via ETL </a:t>
            </a:r>
          </a:p>
          <a:p>
            <a:pPr lvl="1">
              <a:buFont typeface="Arial" panose="020B0604020202020204" pitchFamily="34" charset="0"/>
              <a:buChar char="•"/>
            </a:pPr>
            <a:r>
              <a:rPr lang="fr-FR" b="1" dirty="0"/>
              <a:t>Avantages</a:t>
            </a:r>
            <a:r>
              <a:rPr lang="fr-FR" dirty="0"/>
              <a:t> : </a:t>
            </a:r>
            <a:r>
              <a:rPr lang="fr-FR" dirty="0" err="1"/>
              <a:t>Requêtage</a:t>
            </a:r>
            <a:r>
              <a:rPr lang="fr-FR" dirty="0"/>
              <a:t> rapide et complexe</a:t>
            </a:r>
          </a:p>
          <a:p>
            <a:pPr lvl="1">
              <a:buFont typeface="Arial" panose="020B0604020202020204" pitchFamily="34" charset="0"/>
              <a:buChar char="•"/>
            </a:pPr>
            <a:r>
              <a:rPr lang="fr-FR" b="1" dirty="0"/>
              <a:t>Inconvénients</a:t>
            </a:r>
            <a:r>
              <a:rPr lang="fr-FR" dirty="0"/>
              <a:t> :  </a:t>
            </a:r>
          </a:p>
          <a:p>
            <a:pPr lvl="2">
              <a:buFont typeface="Arial" panose="020B0604020202020204" pitchFamily="34" charset="0"/>
              <a:buChar char="•"/>
            </a:pPr>
            <a:r>
              <a:rPr lang="fr-FR" dirty="0"/>
              <a:t>Processus ETL coûteux et long</a:t>
            </a:r>
          </a:p>
          <a:p>
            <a:pPr lvl="2">
              <a:buFont typeface="Arial" panose="020B0604020202020204" pitchFamily="34" charset="0"/>
              <a:buChar char="•"/>
            </a:pPr>
            <a:r>
              <a:rPr lang="fr-FR" dirty="0"/>
              <a:t>Infrastructure de stockage coûteuse</a:t>
            </a:r>
          </a:p>
          <a:p>
            <a:pPr lvl="2">
              <a:buFont typeface="Arial" panose="020B0604020202020204" pitchFamily="34" charset="0"/>
              <a:buChar char="•"/>
            </a:pPr>
            <a:r>
              <a:rPr lang="fr-FR" dirty="0"/>
              <a:t>Gestion complexe des sources ajoutées ou modifiées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14</a:t>
            </a:fld>
            <a:endParaRPr lang="fr-FR"/>
          </a:p>
        </p:txBody>
      </p:sp>
    </p:spTree>
    <p:extLst>
      <p:ext uri="{BB962C8B-B14F-4D97-AF65-F5344CB8AC3E}">
        <p14:creationId xmlns:p14="http://schemas.microsoft.com/office/powerpoint/2010/main" val="1145743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l’intégration de données</a:t>
            </a:r>
            <a:br>
              <a:rPr lang="fr-FR" dirty="0"/>
            </a:br>
            <a:endParaRPr lang="fr-FR" dirty="0"/>
          </a:p>
        </p:txBody>
      </p:sp>
      <p:sp>
        <p:nvSpPr>
          <p:cNvPr id="3" name="Espace réservé du contenu 2"/>
          <p:cNvSpPr>
            <a:spLocks noGrp="1"/>
          </p:cNvSpPr>
          <p:nvPr>
            <p:ph idx="1"/>
          </p:nvPr>
        </p:nvSpPr>
        <p:spPr>
          <a:xfrm>
            <a:off x="448515" y="1268760"/>
            <a:ext cx="8398705" cy="4896544"/>
          </a:xfrm>
        </p:spPr>
        <p:txBody>
          <a:bodyPr>
            <a:normAutofit/>
          </a:bodyPr>
          <a:lstStyle/>
          <a:p>
            <a:pPr marL="0" indent="0">
              <a:buNone/>
            </a:pPr>
            <a:r>
              <a:rPr lang="fr-FR" dirty="0">
                <a:solidFill>
                  <a:schemeClr val="accent1"/>
                </a:solidFill>
              </a:rPr>
              <a:t>Matérialisation et médiation</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15</a:t>
            </a:fld>
            <a:endParaRPr lang="fr-FR"/>
          </a:p>
        </p:txBody>
      </p:sp>
      <p:pic>
        <p:nvPicPr>
          <p:cNvPr id="5" name="Image 4"/>
          <p:cNvPicPr>
            <a:picLocks noChangeAspect="1"/>
          </p:cNvPicPr>
          <p:nvPr/>
        </p:nvPicPr>
        <p:blipFill>
          <a:blip r:embed="rId2"/>
          <a:stretch>
            <a:fillRect/>
          </a:stretch>
        </p:blipFill>
        <p:spPr>
          <a:xfrm>
            <a:off x="1394917" y="1758188"/>
            <a:ext cx="6354166" cy="4331367"/>
          </a:xfrm>
          <a:prstGeom prst="rect">
            <a:avLst/>
          </a:prstGeom>
        </p:spPr>
      </p:pic>
    </p:spTree>
    <p:extLst>
      <p:ext uri="{BB962C8B-B14F-4D97-AF65-F5344CB8AC3E}">
        <p14:creationId xmlns:p14="http://schemas.microsoft.com/office/powerpoint/2010/main" val="2218068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la médiation</a:t>
            </a:r>
            <a:br>
              <a:rPr lang="fr-FR" dirty="0"/>
            </a:br>
            <a:endParaRPr lang="fr-FR" dirty="0"/>
          </a:p>
        </p:txBody>
      </p:sp>
      <p:sp>
        <p:nvSpPr>
          <p:cNvPr id="3" name="Espace réservé du contenu 2"/>
          <p:cNvSpPr>
            <a:spLocks noGrp="1"/>
          </p:cNvSpPr>
          <p:nvPr>
            <p:ph idx="1"/>
          </p:nvPr>
        </p:nvSpPr>
        <p:spPr>
          <a:xfrm>
            <a:off x="448515" y="1268760"/>
            <a:ext cx="8398705" cy="4896544"/>
          </a:xfrm>
        </p:spPr>
        <p:txBody>
          <a:bodyPr>
            <a:normAutofit fontScale="85000" lnSpcReduction="20000"/>
          </a:bodyPr>
          <a:lstStyle/>
          <a:p>
            <a:pPr marL="0" indent="0">
              <a:buNone/>
            </a:pPr>
            <a:r>
              <a:rPr lang="fr-FR" dirty="0">
                <a:solidFill>
                  <a:schemeClr val="accent1"/>
                </a:solidFill>
              </a:rPr>
              <a:t>Types de </a:t>
            </a:r>
            <a:r>
              <a:rPr lang="fr-FR" dirty="0" err="1">
                <a:solidFill>
                  <a:schemeClr val="accent1"/>
                </a:solidFill>
              </a:rPr>
              <a:t>Mappings</a:t>
            </a:r>
            <a:r>
              <a:rPr lang="fr-FR" dirty="0">
                <a:solidFill>
                  <a:schemeClr val="accent1"/>
                </a:solidFill>
              </a:rPr>
              <a:t> pour la Réécriture de Requêtes</a:t>
            </a:r>
          </a:p>
          <a:p>
            <a:pPr>
              <a:buFont typeface="Arial" panose="020B0604020202020204" pitchFamily="34" charset="0"/>
              <a:buChar char="•"/>
            </a:pPr>
            <a:r>
              <a:rPr lang="fr-FR" dirty="0"/>
              <a:t>Global As </a:t>
            </a:r>
            <a:r>
              <a:rPr lang="fr-FR" dirty="0" err="1"/>
              <a:t>View</a:t>
            </a:r>
            <a:r>
              <a:rPr lang="fr-FR" dirty="0"/>
              <a:t> (GAV) :  </a:t>
            </a:r>
          </a:p>
          <a:p>
            <a:pPr lvl="1">
              <a:buFont typeface="Arial" panose="020B0604020202020204" pitchFamily="34" charset="0"/>
              <a:buChar char="•"/>
            </a:pPr>
            <a:r>
              <a:rPr lang="fr-FR" dirty="0"/>
              <a:t>Lie le schéma global aux schémas locaux  </a:t>
            </a:r>
          </a:p>
          <a:p>
            <a:pPr lvl="1">
              <a:buFont typeface="Arial" panose="020B0604020202020204" pitchFamily="34" charset="0"/>
              <a:buChar char="•"/>
            </a:pPr>
            <a:r>
              <a:rPr lang="fr-FR" dirty="0"/>
              <a:t>Réécriture simple, mais difficile à maintenir avec les changements des sources locales </a:t>
            </a:r>
          </a:p>
          <a:p>
            <a:pPr>
              <a:buFont typeface="Arial" panose="020B0604020202020204" pitchFamily="34" charset="0"/>
              <a:buChar char="•"/>
            </a:pPr>
            <a:r>
              <a:rPr lang="fr-FR" dirty="0"/>
              <a:t>Local As </a:t>
            </a:r>
            <a:r>
              <a:rPr lang="fr-FR" dirty="0" err="1"/>
              <a:t>View</a:t>
            </a:r>
            <a:r>
              <a:rPr lang="fr-FR" dirty="0"/>
              <a:t> (LAV) :   </a:t>
            </a:r>
          </a:p>
          <a:p>
            <a:pPr lvl="1">
              <a:buFont typeface="Arial" panose="020B0604020202020204" pitchFamily="34" charset="0"/>
              <a:buChar char="•"/>
            </a:pPr>
            <a:r>
              <a:rPr lang="fr-FR" dirty="0"/>
              <a:t>Lie les schémas locaux au schéma global  </a:t>
            </a:r>
          </a:p>
          <a:p>
            <a:pPr lvl="1">
              <a:buFont typeface="Arial" panose="020B0604020202020204" pitchFamily="34" charset="0"/>
              <a:buChar char="•"/>
            </a:pPr>
            <a:r>
              <a:rPr lang="fr-FR" dirty="0"/>
              <a:t>Réécriture complexe (NP-Complet) mais facile à maintenir face aux modifications des </a:t>
            </a:r>
            <a:r>
              <a:rPr lang="fr-FR" dirty="0" smtClean="0"/>
              <a:t>sources.</a:t>
            </a:r>
            <a:endParaRPr lang="fr-FR" dirty="0"/>
          </a:p>
          <a:p>
            <a:pPr>
              <a:buFont typeface="Arial" panose="020B0604020202020204" pitchFamily="34" charset="0"/>
              <a:buChar char="•"/>
            </a:pPr>
            <a:r>
              <a:rPr lang="fr-FR" dirty="0"/>
              <a:t>Global and Local As </a:t>
            </a:r>
            <a:r>
              <a:rPr lang="fr-FR" dirty="0" err="1"/>
              <a:t>View</a:t>
            </a:r>
            <a:r>
              <a:rPr lang="fr-FR" dirty="0"/>
              <a:t> (GLAV) :   </a:t>
            </a:r>
          </a:p>
          <a:p>
            <a:pPr lvl="1">
              <a:buFont typeface="Arial" panose="020B0604020202020204" pitchFamily="34" charset="0"/>
              <a:buChar char="•"/>
            </a:pPr>
            <a:r>
              <a:rPr lang="fr-FR" dirty="0"/>
              <a:t>Combine GAV et LAV avec des dépendances générant des </a:t>
            </a:r>
            <a:r>
              <a:rPr lang="fr-FR" dirty="0" err="1"/>
              <a:t>tuples</a:t>
            </a:r>
            <a:r>
              <a:rPr lang="fr-FR" dirty="0"/>
              <a:t> (TGD) </a:t>
            </a:r>
            <a:r>
              <a:rPr lang="fr-FR" dirty="0"/>
              <a:t>(</a:t>
            </a:r>
            <a:r>
              <a:rPr lang="fr-FR" dirty="0" err="1"/>
              <a:t>Mugnier</a:t>
            </a:r>
            <a:r>
              <a:rPr lang="fr-FR" dirty="0"/>
              <a:t> and </a:t>
            </a:r>
            <a:r>
              <a:rPr lang="fr-FR" dirty="0" err="1"/>
              <a:t>Thomazo</a:t>
            </a:r>
            <a:r>
              <a:rPr lang="fr-FR" dirty="0"/>
              <a:t> 2014).</a:t>
            </a:r>
            <a:endParaRPr lang="fr-FR" dirty="0"/>
          </a:p>
          <a:p>
            <a:pPr lvl="1">
              <a:buFont typeface="Arial" panose="020B0604020202020204" pitchFamily="34" charset="0"/>
              <a:buChar char="•"/>
            </a:pPr>
            <a:r>
              <a:rPr lang="fr-FR" dirty="0"/>
              <a:t>Permet une flexibilité accrue, mais implique une réécriture complexe</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16</a:t>
            </a:fld>
            <a:endParaRPr lang="fr-FR"/>
          </a:p>
        </p:txBody>
      </p:sp>
    </p:spTree>
    <p:extLst>
      <p:ext uri="{BB962C8B-B14F-4D97-AF65-F5344CB8AC3E}">
        <p14:creationId xmlns:p14="http://schemas.microsoft.com/office/powerpoint/2010/main" val="1233349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la médiation</a:t>
            </a:r>
            <a:br>
              <a:rPr lang="fr-FR" dirty="0"/>
            </a:br>
            <a:endParaRPr lang="fr-FR" dirty="0"/>
          </a:p>
        </p:txBody>
      </p:sp>
      <p:sp>
        <p:nvSpPr>
          <p:cNvPr id="3" name="Espace réservé du contenu 2"/>
          <p:cNvSpPr>
            <a:spLocks noGrp="1"/>
          </p:cNvSpPr>
          <p:nvPr>
            <p:ph idx="1"/>
          </p:nvPr>
        </p:nvSpPr>
        <p:spPr>
          <a:xfrm>
            <a:off x="448515" y="1268760"/>
            <a:ext cx="8398705" cy="4896544"/>
          </a:xfrm>
        </p:spPr>
        <p:txBody>
          <a:bodyPr>
            <a:normAutofit/>
          </a:bodyPr>
          <a:lstStyle/>
          <a:p>
            <a:pPr marL="0" indent="0">
              <a:buNone/>
            </a:pPr>
            <a:r>
              <a:rPr lang="fr-FR" dirty="0">
                <a:solidFill>
                  <a:schemeClr val="accent1"/>
                </a:solidFill>
              </a:rPr>
              <a:t>Types de </a:t>
            </a:r>
            <a:r>
              <a:rPr lang="fr-FR" dirty="0" err="1">
                <a:solidFill>
                  <a:schemeClr val="accent1"/>
                </a:solidFill>
              </a:rPr>
              <a:t>Mappings</a:t>
            </a:r>
            <a:r>
              <a:rPr lang="fr-FR" dirty="0">
                <a:solidFill>
                  <a:schemeClr val="accent1"/>
                </a:solidFill>
              </a:rPr>
              <a:t> pour la Réécriture de Requêtes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17</a:t>
            </a:fld>
            <a:endParaRPr lang="fr-FR"/>
          </a:p>
        </p:txBody>
      </p:sp>
      <p:pic>
        <p:nvPicPr>
          <p:cNvPr id="5" name="Image 4"/>
          <p:cNvPicPr>
            <a:picLocks noChangeAspect="1"/>
          </p:cNvPicPr>
          <p:nvPr/>
        </p:nvPicPr>
        <p:blipFill>
          <a:blip r:embed="rId2"/>
          <a:stretch>
            <a:fillRect/>
          </a:stretch>
        </p:blipFill>
        <p:spPr>
          <a:xfrm>
            <a:off x="138759" y="1815014"/>
            <a:ext cx="8866482" cy="4136608"/>
          </a:xfrm>
          <a:prstGeom prst="rect">
            <a:avLst/>
          </a:prstGeom>
        </p:spPr>
      </p:pic>
    </p:spTree>
    <p:extLst>
      <p:ext uri="{BB962C8B-B14F-4D97-AF65-F5344CB8AC3E}">
        <p14:creationId xmlns:p14="http://schemas.microsoft.com/office/powerpoint/2010/main" val="1049843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la médiation</a:t>
            </a:r>
            <a:br>
              <a:rPr lang="fr-FR" dirty="0"/>
            </a:br>
            <a:endParaRPr lang="fr-FR" dirty="0"/>
          </a:p>
        </p:txBody>
      </p:sp>
      <p:pic>
        <p:nvPicPr>
          <p:cNvPr id="6" name="Image 5"/>
          <p:cNvPicPr>
            <a:picLocks noChangeAspect="1"/>
          </p:cNvPicPr>
          <p:nvPr/>
        </p:nvPicPr>
        <p:blipFill>
          <a:blip r:embed="rId2"/>
          <a:stretch>
            <a:fillRect/>
          </a:stretch>
        </p:blipFill>
        <p:spPr>
          <a:xfrm>
            <a:off x="547573" y="1183341"/>
            <a:ext cx="8048853" cy="5538134"/>
          </a:xfrm>
          <a:prstGeom prst="rect">
            <a:avLst/>
          </a:prstGeom>
        </p:spPr>
      </p:pic>
      <p:sp>
        <p:nvSpPr>
          <p:cNvPr id="4" name="Espace réservé du numéro de diapositive 3"/>
          <p:cNvSpPr>
            <a:spLocks noGrp="1"/>
          </p:cNvSpPr>
          <p:nvPr>
            <p:ph type="sldNum" sz="quarter" idx="12"/>
          </p:nvPr>
        </p:nvSpPr>
        <p:spPr>
          <a:xfrm>
            <a:off x="7498800" y="6356350"/>
            <a:ext cx="1188000" cy="365125"/>
          </a:xfrm>
        </p:spPr>
        <p:txBody>
          <a:bodyPr/>
          <a:lstStyle/>
          <a:p>
            <a:fld id="{1B2081C2-6B42-489A-B82A-A5256D871A54}" type="slidenum">
              <a:rPr lang="fr-FR" smtClean="0"/>
              <a:pPr/>
              <a:t>18</a:t>
            </a:fld>
            <a:endParaRPr lang="fr-FR"/>
          </a:p>
        </p:txBody>
      </p:sp>
    </p:spTree>
    <p:extLst>
      <p:ext uri="{BB962C8B-B14F-4D97-AF65-F5344CB8AC3E}">
        <p14:creationId xmlns:p14="http://schemas.microsoft.com/office/powerpoint/2010/main" val="2982021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la médiation</a:t>
            </a:r>
            <a:br>
              <a:rPr lang="fr-FR" dirty="0"/>
            </a:br>
            <a:endParaRPr lang="fr-FR" dirty="0"/>
          </a:p>
        </p:txBody>
      </p:sp>
      <p:sp>
        <p:nvSpPr>
          <p:cNvPr id="3" name="Espace réservé du contenu 2"/>
          <p:cNvSpPr>
            <a:spLocks noGrp="1"/>
          </p:cNvSpPr>
          <p:nvPr>
            <p:ph idx="1"/>
          </p:nvPr>
        </p:nvSpPr>
        <p:spPr>
          <a:xfrm>
            <a:off x="448515" y="1268759"/>
            <a:ext cx="8398705" cy="5452715"/>
          </a:xfrm>
        </p:spPr>
        <p:txBody>
          <a:bodyPr>
            <a:normAutofit fontScale="92500" lnSpcReduction="20000"/>
          </a:bodyPr>
          <a:lstStyle/>
          <a:p>
            <a:pPr>
              <a:buFont typeface="Arial" panose="020B0604020202020204" pitchFamily="34" charset="0"/>
              <a:buChar char="•"/>
            </a:pPr>
            <a:r>
              <a:rPr lang="fr-FR" dirty="0"/>
              <a:t>Usages de la </a:t>
            </a:r>
            <a:r>
              <a:rPr lang="fr-FR" dirty="0" smtClean="0"/>
              <a:t>médiation </a:t>
            </a:r>
            <a:r>
              <a:rPr lang="fr-FR" dirty="0"/>
              <a:t>dans </a:t>
            </a:r>
            <a:r>
              <a:rPr lang="fr-FR" dirty="0" smtClean="0"/>
              <a:t>l‘intégration </a:t>
            </a:r>
            <a:r>
              <a:rPr lang="fr-FR" dirty="0"/>
              <a:t>de </a:t>
            </a:r>
            <a:r>
              <a:rPr lang="fr-FR" dirty="0" smtClean="0"/>
              <a:t>données</a:t>
            </a:r>
            <a:endParaRPr lang="fr-FR" dirty="0"/>
          </a:p>
          <a:p>
            <a:pPr lvl="1">
              <a:buFont typeface="Arial" panose="020B0604020202020204" pitchFamily="34" charset="0"/>
              <a:buChar char="•"/>
            </a:pPr>
            <a:r>
              <a:rPr lang="fr-FR" b="1" dirty="0"/>
              <a:t>Intégration virtuelle </a:t>
            </a:r>
            <a:r>
              <a:rPr lang="fr-FR" dirty="0"/>
              <a:t>: Permet l’interrogation facile de plusieurs sources de données hétérogènes sans les recopier localement.</a:t>
            </a:r>
          </a:p>
          <a:p>
            <a:pPr lvl="1">
              <a:buFont typeface="Arial" panose="020B0604020202020204" pitchFamily="34" charset="0"/>
              <a:buChar char="•"/>
            </a:pPr>
            <a:r>
              <a:rPr lang="fr-FR" b="1" dirty="0"/>
              <a:t>Support de l’ETL </a:t>
            </a:r>
            <a:r>
              <a:rPr lang="fr-FR" dirty="0"/>
              <a:t>: Facilite l'ETL pour les architectures d’entrepôt de données en automatisant l’accès aux sources de données externes (</a:t>
            </a:r>
            <a:r>
              <a:rPr lang="fr-FR" dirty="0" err="1"/>
              <a:t>Calvanese</a:t>
            </a:r>
            <a:r>
              <a:rPr lang="fr-FR" dirty="0"/>
              <a:t> et al., 2001 ; Samuel et Rey, 2014)</a:t>
            </a:r>
            <a:br>
              <a:rPr lang="fr-FR" dirty="0"/>
            </a:br>
            <a:r>
              <a:rPr lang="fr-FR" b="1" dirty="0">
                <a:sym typeface="Wingdings" panose="05000000000000000000" pitchFamily="2" charset="2"/>
              </a:rPr>
              <a:t> la médiation au service de la matérialisation</a:t>
            </a:r>
            <a:endParaRPr lang="fr-FR" b="1" dirty="0"/>
          </a:p>
          <a:p>
            <a:pPr>
              <a:buFont typeface="Arial" panose="020B0604020202020204" pitchFamily="34" charset="0"/>
              <a:buChar char="•"/>
            </a:pPr>
            <a:r>
              <a:rPr lang="fr-FR" dirty="0"/>
              <a:t>Défis de la </a:t>
            </a:r>
            <a:r>
              <a:rPr lang="fr-FR" dirty="0"/>
              <a:t>n</a:t>
            </a:r>
            <a:r>
              <a:rPr lang="fr-FR" dirty="0" smtClean="0"/>
              <a:t>ouvelle </a:t>
            </a:r>
            <a:r>
              <a:rPr lang="fr-FR" dirty="0"/>
              <a:t>g</a:t>
            </a:r>
            <a:r>
              <a:rPr lang="fr-FR" dirty="0" smtClean="0"/>
              <a:t>énération </a:t>
            </a:r>
            <a:r>
              <a:rPr lang="fr-FR" dirty="0"/>
              <a:t>de </a:t>
            </a:r>
            <a:r>
              <a:rPr lang="fr-FR" dirty="0" smtClean="0"/>
              <a:t>sources </a:t>
            </a:r>
            <a:r>
              <a:rPr lang="fr-FR" dirty="0"/>
              <a:t>de </a:t>
            </a:r>
            <a:r>
              <a:rPr lang="fr-FR" dirty="0" smtClean="0"/>
              <a:t>données</a:t>
            </a:r>
            <a:endParaRPr lang="fr-FR" dirty="0"/>
          </a:p>
          <a:p>
            <a:pPr lvl="1">
              <a:buFont typeface="Arial" panose="020B0604020202020204" pitchFamily="34" charset="0"/>
              <a:buChar char="•"/>
            </a:pPr>
            <a:r>
              <a:rPr lang="fr-FR" b="1" dirty="0"/>
              <a:t>Interrogation Complexe </a:t>
            </a:r>
            <a:r>
              <a:rPr lang="fr-FR" dirty="0"/>
              <a:t>: Langages comme SQL pour les bases de données relationnelles ; cependant, services web et données liées nécessitent d'autres méthodes d’accès.</a:t>
            </a:r>
          </a:p>
          <a:p>
            <a:pPr lvl="1">
              <a:buFont typeface="Arial" panose="020B0604020202020204" pitchFamily="34" charset="0"/>
              <a:buChar char="•"/>
            </a:pPr>
            <a:r>
              <a:rPr lang="fr-FR" b="1" dirty="0"/>
              <a:t>Formats variés </a:t>
            </a:r>
            <a:r>
              <a:rPr lang="fr-FR" dirty="0"/>
              <a:t>: Réponses aux requêtes souvent non tabulaires et hétérogènes.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19</a:t>
            </a:fld>
            <a:endParaRPr lang="fr-FR"/>
          </a:p>
        </p:txBody>
      </p:sp>
    </p:spTree>
    <p:extLst>
      <p:ext uri="{BB962C8B-B14F-4D97-AF65-F5344CB8AC3E}">
        <p14:creationId xmlns:p14="http://schemas.microsoft.com/office/powerpoint/2010/main" val="4156422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Plan</a:t>
            </a:r>
          </a:p>
        </p:txBody>
      </p:sp>
      <p:sp>
        <p:nvSpPr>
          <p:cNvPr id="3" name="Espace réservé du contenu 2"/>
          <p:cNvSpPr>
            <a:spLocks noGrp="1"/>
          </p:cNvSpPr>
          <p:nvPr>
            <p:ph idx="1"/>
          </p:nvPr>
        </p:nvSpPr>
        <p:spPr>
          <a:xfrm>
            <a:off x="448515" y="1268760"/>
            <a:ext cx="8398705" cy="4896544"/>
          </a:xfrm>
        </p:spPr>
        <p:txBody>
          <a:bodyPr/>
          <a:lstStyle/>
          <a:p>
            <a:pPr marL="514350" indent="-514350">
              <a:buFont typeface="+mj-lt"/>
              <a:buAutoNum type="arabicPeriod"/>
            </a:pPr>
            <a:r>
              <a:rPr lang="fr-FR" dirty="0"/>
              <a:t>Introduction</a:t>
            </a:r>
          </a:p>
          <a:p>
            <a:pPr marL="514350" indent="-514350">
              <a:buFont typeface="+mj-lt"/>
              <a:buAutoNum type="arabicPeriod"/>
            </a:pPr>
            <a:r>
              <a:rPr lang="fr-FR" dirty="0"/>
              <a:t>Rappels sur l’intégration de données et la médiation</a:t>
            </a:r>
          </a:p>
          <a:p>
            <a:pPr marL="514350" indent="-514350">
              <a:buFont typeface="+mj-lt"/>
              <a:buAutoNum type="arabicPeriod"/>
            </a:pPr>
            <a:r>
              <a:rPr lang="fr-FR" dirty="0"/>
              <a:t>ETL « dynamique »</a:t>
            </a:r>
          </a:p>
          <a:p>
            <a:pPr marL="514350" indent="-514350">
              <a:buFont typeface="+mj-lt"/>
              <a:buAutoNum type="arabicPeriod"/>
            </a:pPr>
            <a:r>
              <a:rPr lang="fr-FR" dirty="0"/>
              <a:t>Vers l’utilisation d’ontologies</a:t>
            </a:r>
          </a:p>
          <a:p>
            <a:pPr marL="514350" indent="-514350">
              <a:buFont typeface="+mj-lt"/>
              <a:buAutoNum type="arabicPeriod"/>
            </a:pPr>
            <a:r>
              <a:rPr lang="fr-FR" dirty="0"/>
              <a:t>Conclusion</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2</a:t>
            </a:fld>
            <a:endParaRPr lang="fr-FR"/>
          </a:p>
        </p:txBody>
      </p:sp>
    </p:spTree>
    <p:extLst>
      <p:ext uri="{BB962C8B-B14F-4D97-AF65-F5344CB8AC3E}">
        <p14:creationId xmlns:p14="http://schemas.microsoft.com/office/powerpoint/2010/main" val="2188049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la médiation</a:t>
            </a:r>
            <a:br>
              <a:rPr lang="fr-FR" dirty="0"/>
            </a:br>
            <a:endParaRPr lang="fr-FR" dirty="0"/>
          </a:p>
        </p:txBody>
      </p:sp>
      <p:sp>
        <p:nvSpPr>
          <p:cNvPr id="3" name="Espace réservé du contenu 2"/>
          <p:cNvSpPr>
            <a:spLocks noGrp="1"/>
          </p:cNvSpPr>
          <p:nvPr>
            <p:ph idx="1"/>
          </p:nvPr>
        </p:nvSpPr>
        <p:spPr>
          <a:xfrm>
            <a:off x="448515" y="1268760"/>
            <a:ext cx="8398705" cy="4896544"/>
          </a:xfrm>
        </p:spPr>
        <p:txBody>
          <a:bodyPr>
            <a:normAutofit/>
          </a:bodyPr>
          <a:lstStyle/>
          <a:p>
            <a:pPr marL="0" indent="0">
              <a:buNone/>
            </a:pPr>
            <a:r>
              <a:rPr lang="fr-FR" dirty="0">
                <a:solidFill>
                  <a:schemeClr val="accent1"/>
                </a:solidFill>
              </a:rPr>
              <a:t>Formats des données des sources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20</a:t>
            </a:fld>
            <a:endParaRPr lang="fr-FR"/>
          </a:p>
        </p:txBody>
      </p:sp>
      <p:pic>
        <p:nvPicPr>
          <p:cNvPr id="7" name="Image 6"/>
          <p:cNvPicPr>
            <a:picLocks noChangeAspect="1"/>
          </p:cNvPicPr>
          <p:nvPr/>
        </p:nvPicPr>
        <p:blipFill>
          <a:blip r:embed="rId2"/>
          <a:stretch>
            <a:fillRect/>
          </a:stretch>
        </p:blipFill>
        <p:spPr>
          <a:xfrm>
            <a:off x="214562" y="1899515"/>
            <a:ext cx="8557712" cy="3616182"/>
          </a:xfrm>
          <a:prstGeom prst="rect">
            <a:avLst/>
          </a:prstGeom>
        </p:spPr>
      </p:pic>
      <p:sp>
        <p:nvSpPr>
          <p:cNvPr id="5" name="Rectangle 4"/>
          <p:cNvSpPr/>
          <p:nvPr/>
        </p:nvSpPr>
        <p:spPr>
          <a:xfrm>
            <a:off x="4972050" y="3707606"/>
            <a:ext cx="1885950" cy="1064419"/>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8" name="Rectangle 7"/>
          <p:cNvSpPr/>
          <p:nvPr/>
        </p:nvSpPr>
        <p:spPr>
          <a:xfrm>
            <a:off x="2166936" y="3552825"/>
            <a:ext cx="2730167" cy="116205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1513878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15640"/>
            <a:ext cx="8229600" cy="562074"/>
          </a:xfrm>
        </p:spPr>
        <p:txBody>
          <a:bodyPr>
            <a:normAutofit fontScale="90000"/>
          </a:bodyPr>
          <a:lstStyle/>
          <a:p>
            <a:r>
              <a:rPr lang="fr-FR" dirty="0"/>
              <a:t>2. Rappels sur la médiation</a:t>
            </a:r>
            <a:br>
              <a:rPr lang="fr-FR" dirty="0"/>
            </a:br>
            <a:endParaRPr lang="fr-FR" dirty="0"/>
          </a:p>
        </p:txBody>
      </p:sp>
      <p:sp>
        <p:nvSpPr>
          <p:cNvPr id="3" name="Espace réservé du contenu 2"/>
          <p:cNvSpPr>
            <a:spLocks noGrp="1"/>
          </p:cNvSpPr>
          <p:nvPr>
            <p:ph idx="1"/>
          </p:nvPr>
        </p:nvSpPr>
        <p:spPr>
          <a:xfrm>
            <a:off x="448515" y="1268760"/>
            <a:ext cx="8398705" cy="4896544"/>
          </a:xfrm>
        </p:spPr>
        <p:txBody>
          <a:bodyPr>
            <a:normAutofit/>
          </a:bodyPr>
          <a:lstStyle/>
          <a:p>
            <a:pPr marL="0" indent="0">
              <a:buNone/>
            </a:pPr>
            <a:r>
              <a:rPr lang="fr-FR" dirty="0">
                <a:solidFill>
                  <a:schemeClr val="accent1"/>
                </a:solidFill>
              </a:rPr>
              <a:t>Types de </a:t>
            </a:r>
            <a:r>
              <a:rPr lang="fr-FR" dirty="0" err="1">
                <a:solidFill>
                  <a:schemeClr val="accent1"/>
                </a:solidFill>
              </a:rPr>
              <a:t>mappings</a:t>
            </a:r>
            <a:endParaRPr lang="fr-FR" dirty="0">
              <a:solidFill>
                <a:schemeClr val="accent1"/>
              </a:solidFill>
            </a:endParaRP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21</a:t>
            </a:fld>
            <a:endParaRPr lang="fr-FR"/>
          </a:p>
        </p:txBody>
      </p:sp>
      <p:pic>
        <p:nvPicPr>
          <p:cNvPr id="5" name="Image 4"/>
          <p:cNvPicPr>
            <a:picLocks noChangeAspect="1"/>
          </p:cNvPicPr>
          <p:nvPr/>
        </p:nvPicPr>
        <p:blipFill>
          <a:blip r:embed="rId2"/>
          <a:stretch>
            <a:fillRect/>
          </a:stretch>
        </p:blipFill>
        <p:spPr>
          <a:xfrm>
            <a:off x="340310" y="2003007"/>
            <a:ext cx="8615113" cy="2552951"/>
          </a:xfrm>
          <a:prstGeom prst="rect">
            <a:avLst/>
          </a:prstGeom>
        </p:spPr>
      </p:pic>
      <p:sp>
        <p:nvSpPr>
          <p:cNvPr id="6" name="Rectangle 5"/>
          <p:cNvSpPr/>
          <p:nvPr/>
        </p:nvSpPr>
        <p:spPr>
          <a:xfrm>
            <a:off x="4936331" y="3207544"/>
            <a:ext cx="1814513" cy="721519"/>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18144897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2768816-A5A8-4D3B-904C-70327BB3DEE2}"/>
              </a:ext>
            </a:extLst>
          </p:cNvPr>
          <p:cNvSpPr>
            <a:spLocks noGrp="1"/>
          </p:cNvSpPr>
          <p:nvPr>
            <p:ph type="title"/>
          </p:nvPr>
        </p:nvSpPr>
        <p:spPr/>
        <p:txBody>
          <a:bodyPr/>
          <a:lstStyle/>
          <a:p>
            <a:r>
              <a:rPr lang="fr-FR" dirty="0"/>
              <a:t>ETL « dynamique »</a:t>
            </a:r>
          </a:p>
        </p:txBody>
      </p:sp>
      <p:sp>
        <p:nvSpPr>
          <p:cNvPr id="6" name="Espace réservé du texte 5">
            <a:extLst>
              <a:ext uri="{FF2B5EF4-FFF2-40B4-BE49-F238E27FC236}">
                <a16:creationId xmlns:a16="http://schemas.microsoft.com/office/drawing/2014/main" id="{82102C3F-A371-4601-8462-487EF1747A82}"/>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2DCF569-9A8B-4D0E-8249-7BACB108FF52}"/>
              </a:ext>
            </a:extLst>
          </p:cNvPr>
          <p:cNvSpPr>
            <a:spLocks noGrp="1"/>
          </p:cNvSpPr>
          <p:nvPr>
            <p:ph type="sldNum" sz="quarter" idx="12"/>
          </p:nvPr>
        </p:nvSpPr>
        <p:spPr/>
        <p:txBody>
          <a:bodyPr/>
          <a:lstStyle/>
          <a:p>
            <a:fld id="{1B2081C2-6B42-489A-B82A-A5256D871A54}" type="slidenum">
              <a:rPr lang="fr-FR" smtClean="0"/>
              <a:pPr/>
              <a:t>22</a:t>
            </a:fld>
            <a:endParaRPr lang="fr-FR"/>
          </a:p>
        </p:txBody>
      </p:sp>
    </p:spTree>
    <p:extLst>
      <p:ext uri="{BB962C8B-B14F-4D97-AF65-F5344CB8AC3E}">
        <p14:creationId xmlns:p14="http://schemas.microsoft.com/office/powerpoint/2010/main" val="14521431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60"/>
            <a:ext cx="8398705" cy="4896544"/>
          </a:xfrm>
        </p:spPr>
        <p:txBody>
          <a:bodyPr>
            <a:normAutofit fontScale="85000" lnSpcReduction="10000"/>
          </a:bodyPr>
          <a:lstStyle/>
          <a:p>
            <a:pPr marL="0" indent="0">
              <a:buNone/>
            </a:pPr>
            <a:r>
              <a:rPr lang="fr-FR" dirty="0">
                <a:solidFill>
                  <a:schemeClr val="accent1"/>
                </a:solidFill>
              </a:rPr>
              <a:t>Entrepôts web et ETL en temps quasi réel</a:t>
            </a:r>
          </a:p>
          <a:p>
            <a:pPr>
              <a:buFont typeface="Arial" panose="020B0604020202020204" pitchFamily="34" charset="0"/>
              <a:buChar char="•"/>
            </a:pPr>
            <a:r>
              <a:rPr lang="fr-FR" dirty="0"/>
              <a:t>Évolution des besoins : </a:t>
            </a:r>
            <a:r>
              <a:rPr lang="fr-FR" b="0" dirty="0"/>
              <a:t>Le web est devenu essentiel pour l'extraction et l'intégration de données dans les entrepôts (Baumgartner et al., 2009 ; Cheng et al., 2000).</a:t>
            </a:r>
          </a:p>
          <a:p>
            <a:pPr>
              <a:buFont typeface="Arial" panose="020B0604020202020204" pitchFamily="34" charset="0"/>
              <a:buChar char="•"/>
            </a:pPr>
            <a:r>
              <a:rPr lang="fr-FR" dirty="0"/>
              <a:t>ETL en temps réel </a:t>
            </a:r>
            <a:r>
              <a:rPr lang="fr-FR" b="0" dirty="0"/>
              <a:t>: Besoin de mises à jour continues pour les entreprises opérant 24/7, permettant des données toujours actualisées (</a:t>
            </a:r>
            <a:r>
              <a:rPr lang="fr-FR" b="0" dirty="0" err="1"/>
              <a:t>Vassiliadis</a:t>
            </a:r>
            <a:r>
              <a:rPr lang="fr-FR" b="0" dirty="0"/>
              <a:t> et </a:t>
            </a:r>
            <a:r>
              <a:rPr lang="fr-FR" b="0" dirty="0" err="1"/>
              <a:t>Simitsis</a:t>
            </a:r>
            <a:r>
              <a:rPr lang="fr-FR" b="0" dirty="0"/>
              <a:t>, 2009).</a:t>
            </a:r>
          </a:p>
          <a:p>
            <a:pPr>
              <a:buFont typeface="Arial" panose="020B0604020202020204" pitchFamily="34" charset="0"/>
              <a:buChar char="•"/>
            </a:pPr>
            <a:r>
              <a:rPr lang="fr-FR" dirty="0"/>
              <a:t>Matérialisation sélective : </a:t>
            </a:r>
            <a:r>
              <a:rPr lang="fr-FR" b="0" dirty="0"/>
              <a:t>Accent sur une matérialisation dynamique et sélective pour éviter le stockage massif inutile et respecter les contraintes légales (</a:t>
            </a:r>
            <a:r>
              <a:rPr lang="fr-FR" b="0" dirty="0" err="1"/>
              <a:t>Kargın</a:t>
            </a:r>
            <a:r>
              <a:rPr lang="fr-FR" b="0" dirty="0"/>
              <a:t> et al., 2013).</a:t>
            </a:r>
          </a:p>
          <a:p>
            <a:pPr>
              <a:buFont typeface="Arial" panose="020B0604020202020204" pitchFamily="34" charset="0"/>
              <a:buChar char="•"/>
            </a:pPr>
            <a:r>
              <a:rPr lang="fr-FR" dirty="0"/>
              <a:t>Exemples de données volatiles : </a:t>
            </a:r>
            <a:r>
              <a:rPr lang="fr-FR" b="0" dirty="0"/>
              <a:t>Marchés boursiers, médias sociaux – nécessitant une intégration rapide et conforme aux exigences de confidentialité (Cheng et al., 2000).</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4003501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60"/>
            <a:ext cx="8398705" cy="4896544"/>
          </a:xfrm>
        </p:spPr>
        <p:txBody>
          <a:bodyPr>
            <a:normAutofit fontScale="85000" lnSpcReduction="20000"/>
          </a:bodyPr>
          <a:lstStyle/>
          <a:p>
            <a:pPr marL="0" indent="0">
              <a:buNone/>
            </a:pPr>
            <a:r>
              <a:rPr lang="fr-FR" dirty="0">
                <a:solidFill>
                  <a:schemeClr val="accent1"/>
                </a:solidFill>
              </a:rPr>
              <a:t>Gestion des Données Issues des Services Web</a:t>
            </a:r>
          </a:p>
          <a:p>
            <a:pPr>
              <a:buFont typeface="Arial" panose="020B0604020202020204" pitchFamily="34" charset="0"/>
              <a:buChar char="•"/>
            </a:pPr>
            <a:r>
              <a:rPr lang="fr-FR" dirty="0"/>
              <a:t>Matérialisation sélective et dynamique: </a:t>
            </a:r>
            <a:r>
              <a:rPr lang="fr-FR" b="0" dirty="0"/>
              <a:t>Adaptée aux données en temps réel, exigeant des mises à jour continues pour refléter les changements fréquents (Hansen et al., 2002).</a:t>
            </a:r>
          </a:p>
          <a:p>
            <a:pPr>
              <a:buFont typeface="Arial" panose="020B0604020202020204" pitchFamily="34" charset="0"/>
              <a:buChar char="•"/>
            </a:pPr>
            <a:r>
              <a:rPr lang="fr-FR" dirty="0"/>
              <a:t>Variabilité des interfaces : </a:t>
            </a:r>
            <a:r>
              <a:rPr lang="fr-FR" b="0" dirty="0"/>
              <a:t>Divers protocoles (SOAP, REST) influencent la manière dont les données sont exposées et récupérées (Mitra and </a:t>
            </a:r>
            <a:r>
              <a:rPr lang="fr-FR" b="0" dirty="0" err="1"/>
              <a:t>Lafon</a:t>
            </a:r>
            <a:r>
              <a:rPr lang="fr-FR" b="0" dirty="0"/>
              <a:t>, 2007 ; Fielding and Taylor, 2000).</a:t>
            </a:r>
          </a:p>
          <a:p>
            <a:pPr>
              <a:buFont typeface="Arial" panose="020B0604020202020204" pitchFamily="34" charset="0"/>
              <a:buChar char="•"/>
            </a:pPr>
            <a:r>
              <a:rPr lang="fr-FR" dirty="0"/>
              <a:t>Différences entre API </a:t>
            </a:r>
            <a:r>
              <a:rPr lang="fr-FR" b="0" dirty="0"/>
              <a:t>(Samuel 2014b ; Samuel et Rey 2014) </a:t>
            </a:r>
            <a:r>
              <a:rPr lang="fr-FR" dirty="0"/>
              <a:t>:  </a:t>
            </a:r>
          </a:p>
          <a:p>
            <a:pPr lvl="1">
              <a:buFont typeface="Arial" panose="020B0604020202020204" pitchFamily="34" charset="0"/>
              <a:buChar char="•"/>
            </a:pPr>
            <a:r>
              <a:rPr lang="fr-FR" b="0" dirty="0"/>
              <a:t>Ressources prises en charge et leurs représentations</a:t>
            </a:r>
          </a:p>
          <a:p>
            <a:pPr lvl="1">
              <a:buFont typeface="Arial" panose="020B0604020202020204" pitchFamily="34" charset="0"/>
              <a:buChar char="•"/>
            </a:pPr>
            <a:r>
              <a:rPr lang="fr-FR" b="0" dirty="0"/>
              <a:t>Types de données acceptés et types d’opérations disponibles</a:t>
            </a:r>
          </a:p>
          <a:p>
            <a:pPr lvl="1">
              <a:buFont typeface="Arial" panose="020B0604020202020204" pitchFamily="34" charset="0"/>
              <a:buChar char="•"/>
            </a:pPr>
            <a:r>
              <a:rPr lang="fr-FR" b="0" dirty="0"/>
              <a:t>Nombre d’opérations nécessaires pour accéder aux données</a:t>
            </a:r>
          </a:p>
          <a:p>
            <a:pPr lvl="1">
              <a:buFont typeface="Arial" panose="020B0604020202020204" pitchFamily="34" charset="0"/>
              <a:buChar char="•"/>
            </a:pPr>
            <a:r>
              <a:rPr lang="fr-FR" b="0" dirty="0"/>
              <a:t>SLA limitant les requêtes dans un temps donné</a:t>
            </a:r>
          </a:p>
          <a:p>
            <a:pPr lvl="1">
              <a:buFont typeface="Arial" panose="020B0604020202020204" pitchFamily="34" charset="0"/>
              <a:buChar char="•"/>
            </a:pPr>
            <a:r>
              <a:rPr lang="fr-FR" b="0" dirty="0"/>
              <a:t>Authentification, autorisation et formats de message variés</a:t>
            </a:r>
          </a:p>
          <a:p>
            <a:pPr lvl="1">
              <a:buFont typeface="Arial" panose="020B0604020202020204" pitchFamily="34" charset="0"/>
              <a:buChar char="•"/>
            </a:pPr>
            <a:r>
              <a:rPr lang="fr-FR" b="0" dirty="0"/>
              <a:t>Paramètres de signature pour les demandes, réponses et erreurs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2347829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60"/>
            <a:ext cx="8398705" cy="4896544"/>
          </a:xfrm>
        </p:spPr>
        <p:txBody>
          <a:bodyPr>
            <a:normAutofit fontScale="92500" lnSpcReduction="10000"/>
          </a:bodyPr>
          <a:lstStyle/>
          <a:p>
            <a:pPr marL="0" indent="0">
              <a:buNone/>
            </a:pPr>
            <a:r>
              <a:rPr lang="fr-FR" dirty="0">
                <a:solidFill>
                  <a:schemeClr val="accent1"/>
                </a:solidFill>
              </a:rPr>
              <a:t>Volatilité des Interfaces de Services Web</a:t>
            </a:r>
          </a:p>
          <a:p>
            <a:pPr>
              <a:buFont typeface="Arial" panose="020B0604020202020204" pitchFamily="34" charset="0"/>
              <a:buChar char="•"/>
            </a:pPr>
            <a:r>
              <a:rPr lang="fr-FR" dirty="0"/>
              <a:t>Modifications fréquentes des API (</a:t>
            </a:r>
            <a:r>
              <a:rPr lang="fr-FR" dirty="0" err="1"/>
              <a:t>Fokaefs</a:t>
            </a:r>
            <a:r>
              <a:rPr lang="fr-FR" dirty="0"/>
              <a:t> et al., 2011 ; Romano and </a:t>
            </a:r>
            <a:r>
              <a:rPr lang="fr-FR" dirty="0" err="1"/>
              <a:t>Pinzger</a:t>
            </a:r>
            <a:r>
              <a:rPr lang="fr-FR" dirty="0"/>
              <a:t>, 2012 ; Samuel 2014a,b) </a:t>
            </a:r>
            <a:r>
              <a:rPr lang="fr-FR" b="0" dirty="0"/>
              <a:t>:  </a:t>
            </a:r>
          </a:p>
          <a:p>
            <a:pPr lvl="1">
              <a:buFont typeface="Arial" panose="020B0604020202020204" pitchFamily="34" charset="0"/>
              <a:buChar char="•"/>
            </a:pPr>
            <a:r>
              <a:rPr lang="fr-FR" b="0" dirty="0"/>
              <a:t>Ajout de nouvelles ressources disponibles</a:t>
            </a:r>
          </a:p>
          <a:p>
            <a:pPr lvl="1">
              <a:buFont typeface="Arial" panose="020B0604020202020204" pitchFamily="34" charset="0"/>
              <a:buChar char="•"/>
            </a:pPr>
            <a:r>
              <a:rPr lang="fr-FR" b="0" dirty="0"/>
              <a:t>Suppression de l'accès à certaines ressources existantes</a:t>
            </a:r>
          </a:p>
          <a:p>
            <a:pPr lvl="1">
              <a:buFont typeface="Arial" panose="020B0604020202020204" pitchFamily="34" charset="0"/>
              <a:buChar char="•"/>
            </a:pPr>
            <a:r>
              <a:rPr lang="fr-FR" b="0" dirty="0"/>
              <a:t>Dépréciation de certaines opérations, réduisant ainsi les possibilités d'accès ou de manipulation</a:t>
            </a:r>
          </a:p>
          <a:p>
            <a:pPr lvl="1">
              <a:buFont typeface="Arial" panose="020B0604020202020204" pitchFamily="34" charset="0"/>
              <a:buChar char="•"/>
            </a:pPr>
            <a:r>
              <a:rPr lang="fr-FR" b="0" dirty="0"/>
              <a:t>Modification des SLA (Service </a:t>
            </a:r>
            <a:r>
              <a:rPr lang="fr-FR" b="0" dirty="0" err="1"/>
              <a:t>Level</a:t>
            </a:r>
            <a:r>
              <a:rPr lang="fr-FR" b="0" dirty="0"/>
              <a:t> </a:t>
            </a:r>
            <a:r>
              <a:rPr lang="fr-FR" b="0" dirty="0" err="1"/>
              <a:t>Agreements</a:t>
            </a:r>
            <a:r>
              <a:rPr lang="fr-FR" b="0" dirty="0" smtClean="0"/>
              <a:t>)</a:t>
            </a:r>
            <a:r>
              <a:rPr lang="fr-FR" dirty="0" smtClean="0"/>
              <a:t> </a:t>
            </a:r>
            <a:endParaRPr lang="fr-FR" dirty="0"/>
          </a:p>
          <a:p>
            <a:pPr>
              <a:buFont typeface="Arial" panose="020B0604020202020204" pitchFamily="34" charset="0"/>
              <a:buChar char="•"/>
            </a:pPr>
            <a:r>
              <a:rPr lang="fr-FR" dirty="0"/>
              <a:t>Risques de Fermeture ou Désactivation Temporaire : </a:t>
            </a:r>
            <a:r>
              <a:rPr lang="fr-FR" b="0" dirty="0"/>
              <a:t>Certains services peuvent être interrompus ou arrêtés sans préavis, impactant directement les intégrations en cours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23947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125324"/>
            <a:ext cx="8398705" cy="5452715"/>
          </a:xfrm>
        </p:spPr>
        <p:txBody>
          <a:bodyPr>
            <a:normAutofit fontScale="77500" lnSpcReduction="20000"/>
          </a:bodyPr>
          <a:lstStyle/>
          <a:p>
            <a:pPr marL="0" indent="0">
              <a:buNone/>
            </a:pPr>
            <a:r>
              <a:rPr lang="fr-FR" dirty="0">
                <a:solidFill>
                  <a:schemeClr val="accent1"/>
                </a:solidFill>
              </a:rPr>
              <a:t>Médiation comme méthode d’ETL « dynamique »</a:t>
            </a:r>
          </a:p>
          <a:p>
            <a:pPr>
              <a:buFont typeface="Arial" panose="020B0604020202020204" pitchFamily="34" charset="0"/>
              <a:buChar char="•"/>
            </a:pPr>
            <a:r>
              <a:rPr lang="fr-FR" dirty="0"/>
              <a:t>Concept de base </a:t>
            </a:r>
            <a:r>
              <a:rPr lang="fr-FR" b="0" dirty="0"/>
              <a:t>:   </a:t>
            </a:r>
          </a:p>
          <a:p>
            <a:pPr lvl="1">
              <a:buFont typeface="Arial" panose="020B0604020202020204" pitchFamily="34" charset="0"/>
              <a:buChar char="•"/>
            </a:pPr>
            <a:r>
              <a:rPr lang="fr-FR" b="0" dirty="0"/>
              <a:t>Utilisation d’un médiateur pour alimenter dynamiquement un entrepôt de données avec des réponses de requêtes ETL.  </a:t>
            </a:r>
            <a:endParaRPr lang="fr-FR" dirty="0"/>
          </a:p>
          <a:p>
            <a:pPr lvl="1">
              <a:buFont typeface="Arial" panose="020B0604020202020204" pitchFamily="34" charset="0"/>
              <a:buChar char="•"/>
            </a:pPr>
            <a:r>
              <a:rPr lang="fr-FR" b="0" dirty="0"/>
              <a:t>Les requêtes d'ETL sont formulées via le schéma global du médiateur.</a:t>
            </a:r>
          </a:p>
          <a:p>
            <a:pPr lvl="1">
              <a:buFont typeface="Arial" panose="020B0604020202020204" pitchFamily="34" charset="0"/>
              <a:buChar char="•"/>
            </a:pPr>
            <a:r>
              <a:rPr lang="fr-FR" b="0" dirty="0"/>
              <a:t>Sélection dynamique des sources de données externes pertinentes en fonction des besoins des requêtes.</a:t>
            </a:r>
          </a:p>
          <a:p>
            <a:pPr>
              <a:buFont typeface="Arial" panose="020B0604020202020204" pitchFamily="34" charset="0"/>
              <a:buChar char="•"/>
            </a:pPr>
            <a:r>
              <a:rPr lang="fr-FR" dirty="0"/>
              <a:t>Deux Types de Tâches </a:t>
            </a:r>
            <a:r>
              <a:rPr lang="fr-FR" b="0" dirty="0"/>
              <a:t>:  </a:t>
            </a:r>
          </a:p>
          <a:p>
            <a:pPr lvl="1">
              <a:buFont typeface="Arial" panose="020B0604020202020204" pitchFamily="34" charset="0"/>
              <a:buChar char="•"/>
            </a:pPr>
            <a:r>
              <a:rPr lang="fr-FR" b="1" dirty="0"/>
              <a:t>Tâches Automatisables </a:t>
            </a:r>
            <a:r>
              <a:rPr lang="fr-FR" b="0" dirty="0"/>
              <a:t>: Gérées par des composants logiciels, elles ne sont pas affectées par les changements d’interfaces des services web. </a:t>
            </a:r>
          </a:p>
          <a:p>
            <a:pPr lvl="1">
              <a:buFont typeface="Arial" panose="020B0604020202020204" pitchFamily="34" charset="0"/>
              <a:buChar char="•"/>
            </a:pPr>
            <a:r>
              <a:rPr lang="fr-FR" b="1" dirty="0"/>
              <a:t>Tâches Manuelles </a:t>
            </a:r>
            <a:r>
              <a:rPr lang="fr-FR" b="0" dirty="0"/>
              <a:t>: Adaptation aux changements d’API nécessitant des langages déclaratifs (ex. XSLT, XSD) plutôt que de la programmation complexe.</a:t>
            </a:r>
          </a:p>
          <a:p>
            <a:pPr>
              <a:buFont typeface="Arial" panose="020B0604020202020204" pitchFamily="34" charset="0"/>
              <a:buChar char="•"/>
            </a:pPr>
            <a:r>
              <a:rPr lang="fr-FR" dirty="0"/>
              <a:t>Adaptation aux changements d'API </a:t>
            </a:r>
            <a:r>
              <a:rPr lang="fr-FR" b="0" dirty="0"/>
              <a:t>:  </a:t>
            </a:r>
          </a:p>
          <a:p>
            <a:pPr lvl="1">
              <a:buFont typeface="Arial" panose="020B0604020202020204" pitchFamily="34" charset="0"/>
              <a:buChar char="•"/>
            </a:pPr>
            <a:r>
              <a:rPr lang="fr-FR" b="0" dirty="0"/>
              <a:t>Mise à jour uniquement des </a:t>
            </a:r>
            <a:r>
              <a:rPr lang="fr-FR" b="0" dirty="0" err="1"/>
              <a:t>mappings</a:t>
            </a:r>
            <a:r>
              <a:rPr lang="fr-FR" b="0" dirty="0"/>
              <a:t> associés sous forme de requêtes conjonctives.  </a:t>
            </a:r>
            <a:endParaRPr lang="fr-FR" dirty="0"/>
          </a:p>
          <a:p>
            <a:pPr lvl="1">
              <a:buFont typeface="Arial" panose="020B0604020202020204" pitchFamily="34" charset="0"/>
              <a:buChar char="•"/>
            </a:pPr>
            <a:r>
              <a:rPr lang="fr-FR" b="0" dirty="0"/>
              <a:t>Mise à jour potentielle de documents XSLT/XSD pour gérer les paramètres d’entrée et de sortie.</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915711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60"/>
            <a:ext cx="8398705" cy="4896544"/>
          </a:xfrm>
        </p:spPr>
        <p:txBody>
          <a:bodyPr/>
          <a:lstStyle/>
          <a:p>
            <a:pPr marL="0" indent="0" algn="ctr">
              <a:buNone/>
            </a:pPr>
            <a:r>
              <a:rPr lang="fr-FR" sz="2400" dirty="0">
                <a:solidFill>
                  <a:schemeClr val="accent1"/>
                </a:solidFill>
              </a:rPr>
              <a:t>La médiation pour interroger des services web externes</a:t>
            </a:r>
          </a:p>
          <a:p>
            <a:pPr marL="0" indent="0">
              <a:buNone/>
            </a:pPr>
            <a:endParaRPr lang="fr-FR" dirty="0">
              <a:solidFill>
                <a:schemeClr val="accent1"/>
              </a:solidFill>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pic>
        <p:nvPicPr>
          <p:cNvPr id="5" name="Image 4"/>
          <p:cNvPicPr>
            <a:picLocks noChangeAspect="1"/>
          </p:cNvPicPr>
          <p:nvPr/>
        </p:nvPicPr>
        <p:blipFill>
          <a:blip r:embed="rId2"/>
          <a:stretch>
            <a:fillRect/>
          </a:stretch>
        </p:blipFill>
        <p:spPr>
          <a:xfrm>
            <a:off x="1113602" y="1694329"/>
            <a:ext cx="7062209" cy="4909940"/>
          </a:xfrm>
          <a:prstGeom prst="rect">
            <a:avLst/>
          </a:prstGeom>
        </p:spPr>
      </p:pic>
    </p:spTree>
    <p:extLst>
      <p:ext uri="{BB962C8B-B14F-4D97-AF65-F5344CB8AC3E}">
        <p14:creationId xmlns:p14="http://schemas.microsoft.com/office/powerpoint/2010/main" val="2768278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59"/>
            <a:ext cx="8398705" cy="5452715"/>
          </a:xfrm>
        </p:spPr>
        <p:txBody>
          <a:bodyPr>
            <a:normAutofit fontScale="77500" lnSpcReduction="20000"/>
          </a:bodyPr>
          <a:lstStyle/>
          <a:p>
            <a:pPr marL="0" indent="0">
              <a:buNone/>
            </a:pPr>
            <a:r>
              <a:rPr lang="fr-FR" dirty="0">
                <a:solidFill>
                  <a:schemeClr val="accent1"/>
                </a:solidFill>
              </a:rPr>
              <a:t>Intégration et mapping dans l’architecture semi-automatisée des services web </a:t>
            </a:r>
          </a:p>
          <a:p>
            <a:pPr>
              <a:buFont typeface="Arial" panose="020B0604020202020204" pitchFamily="34" charset="0"/>
              <a:buChar char="•"/>
            </a:pPr>
            <a:r>
              <a:rPr lang="fr-FR" dirty="0"/>
              <a:t>Caractéristiques des interfaces de services web :  </a:t>
            </a:r>
          </a:p>
          <a:p>
            <a:pPr lvl="1">
              <a:buFont typeface="Arial" panose="020B0604020202020204" pitchFamily="34" charset="0"/>
              <a:buChar char="•"/>
            </a:pPr>
            <a:r>
              <a:rPr lang="fr-FR" dirty="0"/>
              <a:t>Lisibilité humaine via HTML, non consommable par les logiciels.</a:t>
            </a:r>
          </a:p>
          <a:p>
            <a:pPr lvl="1">
              <a:buFont typeface="Arial" panose="020B0604020202020204" pitchFamily="34" charset="0"/>
              <a:buChar char="•"/>
            </a:pPr>
            <a:r>
              <a:rPr lang="fr-FR" dirty="0"/>
              <a:t>Considérées comme sources relationnelles avec motifs d’accès.</a:t>
            </a:r>
          </a:p>
          <a:p>
            <a:pPr>
              <a:buFont typeface="Arial" panose="020B0604020202020204" pitchFamily="34" charset="0"/>
              <a:buChar char="•"/>
            </a:pPr>
            <a:r>
              <a:rPr lang="fr-FR" dirty="0"/>
              <a:t>Intégration via API et </a:t>
            </a:r>
            <a:r>
              <a:rPr lang="fr-FR" dirty="0" err="1"/>
              <a:t>mappings</a:t>
            </a:r>
            <a:r>
              <a:rPr lang="fr-FR" dirty="0"/>
              <a:t> manuels :  </a:t>
            </a:r>
          </a:p>
          <a:p>
            <a:pPr lvl="1">
              <a:buFont typeface="Arial" panose="020B0604020202020204" pitchFamily="34" charset="0"/>
              <a:buChar char="•"/>
            </a:pPr>
            <a:r>
              <a:rPr lang="fr-FR" dirty="0"/>
              <a:t>Chaque opération API traitée comme une relation de schéma local.</a:t>
            </a:r>
          </a:p>
          <a:p>
            <a:pPr lvl="1">
              <a:buFont typeface="Arial" panose="020B0604020202020204" pitchFamily="34" charset="0"/>
              <a:buChar char="•"/>
            </a:pPr>
            <a:r>
              <a:rPr lang="fr-FR" dirty="0" err="1"/>
              <a:t>Mapping</a:t>
            </a:r>
            <a:r>
              <a:rPr lang="fr-FR" dirty="0"/>
              <a:t> LAV (Local-As-</a:t>
            </a:r>
            <a:r>
              <a:rPr lang="fr-FR" dirty="0" err="1"/>
              <a:t>View</a:t>
            </a:r>
            <a:r>
              <a:rPr lang="fr-FR" dirty="0"/>
              <a:t>) : Facilite la gestion des changements d’interfaces.</a:t>
            </a:r>
          </a:p>
          <a:p>
            <a:pPr>
              <a:buFont typeface="Arial" panose="020B0604020202020204" pitchFamily="34" charset="0"/>
              <a:buChar char="•"/>
            </a:pPr>
            <a:r>
              <a:rPr lang="fr-FR" dirty="0"/>
              <a:t>Approches d'intégration "au fil de l’eau" :  </a:t>
            </a:r>
          </a:p>
          <a:p>
            <a:pPr lvl="1">
              <a:buFont typeface="Arial" panose="020B0604020202020204" pitchFamily="34" charset="0"/>
              <a:buChar char="•"/>
            </a:pPr>
            <a:r>
              <a:rPr lang="fr-FR" dirty="0"/>
              <a:t>Sélection itérative de </a:t>
            </a:r>
            <a:r>
              <a:rPr lang="fr-FR" dirty="0" err="1"/>
              <a:t>mappings</a:t>
            </a:r>
            <a:r>
              <a:rPr lang="fr-FR" dirty="0"/>
              <a:t> basée sur des objectifs et feedback utilisateur.  </a:t>
            </a:r>
          </a:p>
          <a:p>
            <a:pPr lvl="1">
              <a:buFont typeface="Arial" panose="020B0604020202020204" pitchFamily="34" charset="0"/>
              <a:buChar char="•"/>
            </a:pPr>
            <a:r>
              <a:rPr lang="fr-FR" dirty="0" err="1"/>
              <a:t>Mappings</a:t>
            </a:r>
            <a:r>
              <a:rPr lang="fr-FR" dirty="0"/>
              <a:t> GAV (Global-As-</a:t>
            </a:r>
            <a:r>
              <a:rPr lang="fr-FR" dirty="0" err="1"/>
              <a:t>View</a:t>
            </a:r>
            <a:r>
              <a:rPr lang="fr-FR" dirty="0"/>
              <a:t>) pour une automatisation partielle.</a:t>
            </a:r>
          </a:p>
          <a:p>
            <a:pPr lvl="1">
              <a:buFont typeface="Arial" panose="020B0604020202020204" pitchFamily="34" charset="0"/>
              <a:buChar char="•"/>
            </a:pPr>
            <a:r>
              <a:rPr lang="fr-FR" dirty="0"/>
              <a:t>Limites : requêtes non récursives, contraintes sur schémas locaux.</a:t>
            </a:r>
          </a:p>
          <a:p>
            <a:pPr>
              <a:buFont typeface="Arial" panose="020B0604020202020204" pitchFamily="34" charset="0"/>
              <a:buChar char="•"/>
            </a:pPr>
            <a:r>
              <a:rPr lang="fr-FR" dirty="0"/>
              <a:t>Application pour données en continu :  </a:t>
            </a:r>
          </a:p>
          <a:p>
            <a:pPr lvl="1">
              <a:buFont typeface="Arial" panose="020B0604020202020204" pitchFamily="34" charset="0"/>
              <a:buChar char="•"/>
            </a:pPr>
            <a:r>
              <a:rPr lang="fr-FR" dirty="0" err="1"/>
              <a:t>Mappings</a:t>
            </a:r>
            <a:r>
              <a:rPr lang="fr-FR" dirty="0"/>
              <a:t> GAV pour intégration dynamique (ex. données continues).</a:t>
            </a:r>
            <a:endParaRPr lang="fr-FR" b="0" dirty="0"/>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2814734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4" y="1036917"/>
            <a:ext cx="8398705" cy="4896544"/>
          </a:xfrm>
        </p:spPr>
        <p:txBody>
          <a:bodyPr/>
          <a:lstStyle/>
          <a:p>
            <a:pPr marL="0" indent="0">
              <a:buNone/>
            </a:pPr>
            <a:r>
              <a:rPr lang="fr-FR" dirty="0">
                <a:solidFill>
                  <a:schemeClr val="accent1"/>
                </a:solidFill>
              </a:rPr>
              <a:t>Médiation comme méthode d’ETL « dynamique </a:t>
            </a:r>
            <a:r>
              <a:rPr lang="fr-FR" dirty="0">
                <a:solidFill>
                  <a:schemeClr val="accent1"/>
                </a:solidFill>
              </a:rPr>
              <a:t>» (Samuel and Rey 2016b).</a:t>
            </a:r>
            <a:endParaRPr lang="fr-FR" dirty="0">
              <a:solidFill>
                <a:schemeClr val="accent1"/>
              </a:solidFill>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pic>
        <p:nvPicPr>
          <p:cNvPr id="6" name="Image 5"/>
          <p:cNvPicPr>
            <a:picLocks noChangeAspect="1"/>
          </p:cNvPicPr>
          <p:nvPr/>
        </p:nvPicPr>
        <p:blipFill>
          <a:blip r:embed="rId2"/>
          <a:stretch>
            <a:fillRect/>
          </a:stretch>
        </p:blipFill>
        <p:spPr>
          <a:xfrm>
            <a:off x="942015" y="1950474"/>
            <a:ext cx="7411704" cy="4310353"/>
          </a:xfrm>
          <a:prstGeom prst="rect">
            <a:avLst/>
          </a:prstGeom>
        </p:spPr>
      </p:pic>
    </p:spTree>
    <p:extLst>
      <p:ext uri="{BB962C8B-B14F-4D97-AF65-F5344CB8AC3E}">
        <p14:creationId xmlns:p14="http://schemas.microsoft.com/office/powerpoint/2010/main" val="4273589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827ED22-F774-49F8-A1E8-605352E66893}"/>
              </a:ext>
            </a:extLst>
          </p:cNvPr>
          <p:cNvSpPr>
            <a:spLocks noGrp="1"/>
          </p:cNvSpPr>
          <p:nvPr>
            <p:ph type="title"/>
          </p:nvPr>
        </p:nvSpPr>
        <p:spPr/>
        <p:txBody>
          <a:bodyPr/>
          <a:lstStyle/>
          <a:p>
            <a:r>
              <a:rPr lang="fr-FR" dirty="0"/>
              <a:t>Introduction</a:t>
            </a:r>
          </a:p>
        </p:txBody>
      </p:sp>
      <p:sp>
        <p:nvSpPr>
          <p:cNvPr id="6" name="Espace réservé du texte 5">
            <a:extLst>
              <a:ext uri="{FF2B5EF4-FFF2-40B4-BE49-F238E27FC236}">
                <a16:creationId xmlns:a16="http://schemas.microsoft.com/office/drawing/2014/main" id="{875B876D-702A-416E-9C56-0FD46E08A2D9}"/>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7A763D35-14C7-4EEA-B56B-04560EAF57FF}"/>
              </a:ext>
            </a:extLst>
          </p:cNvPr>
          <p:cNvSpPr>
            <a:spLocks noGrp="1"/>
          </p:cNvSpPr>
          <p:nvPr>
            <p:ph type="sldNum" sz="quarter" idx="12"/>
          </p:nvPr>
        </p:nvSpPr>
        <p:spPr/>
        <p:txBody>
          <a:bodyPr/>
          <a:lstStyle/>
          <a:p>
            <a:fld id="{1B2081C2-6B42-489A-B82A-A5256D871A54}" type="slidenum">
              <a:rPr lang="fr-FR" smtClean="0"/>
              <a:pPr/>
              <a:t>3</a:t>
            </a:fld>
            <a:endParaRPr lang="fr-FR"/>
          </a:p>
        </p:txBody>
      </p:sp>
    </p:spTree>
    <p:extLst>
      <p:ext uri="{BB962C8B-B14F-4D97-AF65-F5344CB8AC3E}">
        <p14:creationId xmlns:p14="http://schemas.microsoft.com/office/powerpoint/2010/main" val="3838670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60"/>
            <a:ext cx="8398705" cy="4896544"/>
          </a:xfrm>
        </p:spPr>
        <p:txBody>
          <a:bodyPr>
            <a:normAutofit fontScale="85000" lnSpcReduction="20000"/>
          </a:bodyPr>
          <a:lstStyle/>
          <a:p>
            <a:pPr marL="0" indent="0">
              <a:buNone/>
            </a:pPr>
            <a:r>
              <a:rPr lang="fr-FR" dirty="0" err="1">
                <a:solidFill>
                  <a:schemeClr val="accent1"/>
                </a:solidFill>
              </a:rPr>
              <a:t>Wrappers</a:t>
            </a:r>
            <a:r>
              <a:rPr lang="fr-FR" dirty="0">
                <a:solidFill>
                  <a:schemeClr val="accent1"/>
                </a:solidFill>
              </a:rPr>
              <a:t> et langages de l’ETL dynamique</a:t>
            </a:r>
          </a:p>
          <a:p>
            <a:pPr marL="0" indent="0">
              <a:buNone/>
            </a:pPr>
            <a:r>
              <a:rPr lang="fr-FR" b="0" dirty="0"/>
              <a:t>Les langages déclaratifs (</a:t>
            </a:r>
            <a:r>
              <a:rPr lang="fr-FR" b="0" dirty="0" err="1"/>
              <a:t>Abiteboul</a:t>
            </a:r>
            <a:r>
              <a:rPr lang="fr-FR" b="0" dirty="0"/>
              <a:t> et al. 2011) possibles sont :</a:t>
            </a:r>
          </a:p>
          <a:p>
            <a:r>
              <a:rPr lang="fr-FR" b="0" dirty="0"/>
              <a:t>XML, JSON et HTML pour les formats de </a:t>
            </a:r>
            <a:r>
              <a:rPr lang="fr-FR" b="0" dirty="0" err="1"/>
              <a:t>donnees</a:t>
            </a:r>
            <a:r>
              <a:rPr lang="fr-FR" b="0" dirty="0"/>
              <a:t>,</a:t>
            </a:r>
          </a:p>
          <a:p>
            <a:r>
              <a:rPr lang="fr-FR" b="0" dirty="0"/>
              <a:t>Les requêtes conjonctives, </a:t>
            </a:r>
            <a:r>
              <a:rPr lang="fr-FR" b="0" dirty="0" err="1"/>
              <a:t>datalog</a:t>
            </a:r>
            <a:r>
              <a:rPr lang="fr-FR" b="0" dirty="0"/>
              <a:t> et ses extensions) et </a:t>
            </a:r>
            <a:r>
              <a:rPr lang="fr-FR" b="0" dirty="0" err="1"/>
              <a:t>RuleML</a:t>
            </a:r>
            <a:r>
              <a:rPr lang="fr-FR" b="0" dirty="0"/>
              <a:t> (</a:t>
            </a:r>
            <a:r>
              <a:rPr lang="fr-FR" b="0" dirty="0" err="1"/>
              <a:t>Bertossi</a:t>
            </a:r>
            <a:r>
              <a:rPr lang="fr-FR" b="0" dirty="0"/>
              <a:t> and </a:t>
            </a:r>
            <a:r>
              <a:rPr lang="fr-FR" b="0" dirty="0" err="1"/>
              <a:t>Jayaraman</a:t>
            </a:r>
            <a:r>
              <a:rPr lang="fr-FR" b="0" dirty="0"/>
              <a:t> 2009) pour exprimer les </a:t>
            </a:r>
            <a:r>
              <a:rPr lang="fr-FR" b="0" dirty="0" err="1"/>
              <a:t>mappings</a:t>
            </a:r>
            <a:r>
              <a:rPr lang="fr-FR" b="0" dirty="0"/>
              <a:t> entre schéma global et schéma local,</a:t>
            </a:r>
          </a:p>
          <a:p>
            <a:r>
              <a:rPr lang="fr-FR" b="0" dirty="0" err="1"/>
              <a:t>XQuery</a:t>
            </a:r>
            <a:r>
              <a:rPr lang="fr-FR" b="0" dirty="0"/>
              <a:t>, les expressions FLWOR (</a:t>
            </a:r>
            <a:r>
              <a:rPr lang="fr-FR" b="0" dirty="0" err="1"/>
              <a:t>Bertossi</a:t>
            </a:r>
            <a:r>
              <a:rPr lang="fr-FR" b="0" dirty="0"/>
              <a:t> and </a:t>
            </a:r>
            <a:r>
              <a:rPr lang="fr-FR" b="0" dirty="0" err="1"/>
              <a:t>Jayaraman</a:t>
            </a:r>
            <a:r>
              <a:rPr lang="fr-FR" b="0" dirty="0"/>
              <a:t> 2009) et les requêtes</a:t>
            </a:r>
          </a:p>
          <a:p>
            <a:r>
              <a:rPr lang="fr-FR" b="0" dirty="0" err="1"/>
              <a:t>Datalog</a:t>
            </a:r>
            <a:r>
              <a:rPr lang="fr-FR" b="0" dirty="0"/>
              <a:t> pour exprimer les requêtes,</a:t>
            </a:r>
          </a:p>
          <a:p>
            <a:r>
              <a:rPr lang="fr-FR" b="0" dirty="0"/>
              <a:t>XSLT pour les transformations de données dans les </a:t>
            </a:r>
            <a:r>
              <a:rPr lang="fr-FR" b="0" dirty="0" err="1"/>
              <a:t>wrappers</a:t>
            </a:r>
            <a:r>
              <a:rPr lang="fr-FR" b="0" dirty="0"/>
              <a:t> (Samuel and Rey 2016a),</a:t>
            </a:r>
          </a:p>
          <a:p>
            <a:r>
              <a:rPr lang="fr-FR" b="0" dirty="0"/>
              <a:t>XSD (Samuel and Rey 2016a) et JSON-</a:t>
            </a:r>
            <a:r>
              <a:rPr lang="fr-FR" b="0" dirty="0" err="1"/>
              <a:t>Schema</a:t>
            </a:r>
            <a:r>
              <a:rPr lang="fr-FR" b="0" dirty="0"/>
              <a:t> pour la validation des données et XML pour les métadonnées liées aux schémas global et local (</a:t>
            </a:r>
            <a:r>
              <a:rPr lang="fr-FR" b="0" dirty="0" err="1"/>
              <a:t>Bertossi</a:t>
            </a:r>
            <a:r>
              <a:rPr lang="fr-FR" b="0" dirty="0"/>
              <a:t> and </a:t>
            </a:r>
            <a:r>
              <a:rPr lang="fr-FR" b="0" dirty="0" err="1"/>
              <a:t>Jayaraman</a:t>
            </a:r>
            <a:r>
              <a:rPr lang="fr-FR" b="0" dirty="0"/>
              <a:t> 2009)</a:t>
            </a:r>
            <a:r>
              <a:rPr lang="fr-FR" dirty="0"/>
              <a:t>.</a:t>
            </a:r>
            <a:endParaRPr lang="fr-FR" b="0" dirty="0"/>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4161461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448515" y="1268760"/>
            <a:ext cx="8398705" cy="4896544"/>
          </a:xfrm>
        </p:spPr>
        <p:txBody>
          <a:bodyPr>
            <a:normAutofit fontScale="85000" lnSpcReduction="10000"/>
          </a:bodyPr>
          <a:lstStyle/>
          <a:p>
            <a:pPr marL="0" indent="0">
              <a:buNone/>
            </a:pPr>
            <a:r>
              <a:rPr lang="fr-FR" dirty="0"/>
              <a:t>Exemple</a:t>
            </a:r>
          </a:p>
          <a:p>
            <a:r>
              <a:rPr lang="fr-FR" b="0" dirty="0"/>
              <a:t>Nous poursuivons l’exemple précédent en considérant deux opérations de l’API d’une nouvelle source de données : le service web GitHub. </a:t>
            </a:r>
          </a:p>
          <a:p>
            <a:r>
              <a:rPr lang="fr-FR" b="0" dirty="0"/>
              <a:t>Les opérations sont :</a:t>
            </a:r>
          </a:p>
          <a:p>
            <a:pPr lvl="1"/>
            <a:r>
              <a:rPr lang="fr-FR" b="1" dirty="0" err="1"/>
              <a:t>GitHubUsers</a:t>
            </a:r>
            <a:r>
              <a:rPr lang="fr-FR" b="0" dirty="0"/>
              <a:t> : Cette opération de l’API renvoie tous les utilisateurs enregistres sur GitHub. Bien que cela puisse nécessiter plusieurs opérations, par exemple pour prendre en compte un paramètre de pagination (Samuel 2014a), supposons, pour simplifier, qu’elle fournisse tous les utilisateurs en un seul appel d’opération.</a:t>
            </a:r>
          </a:p>
          <a:p>
            <a:pPr lvl="1"/>
            <a:r>
              <a:rPr lang="fr-FR" b="1" dirty="0" err="1"/>
              <a:t>GitHubUserDetails</a:t>
            </a:r>
            <a:r>
              <a:rPr lang="fr-FR" b="0" dirty="0"/>
              <a:t> : Cette opération de l’API prend l’identifiant (login) d’utilisateur en tant que paramètre et renvoie les détails de l’utilisateur, tels que le nom de l’utilisateur.</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41497279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
        <p:nvSpPr>
          <p:cNvPr id="3" name="Espace réservé du contenu 2"/>
          <p:cNvSpPr>
            <a:spLocks noGrp="1"/>
          </p:cNvSpPr>
          <p:nvPr>
            <p:ph idx="1"/>
          </p:nvPr>
        </p:nvSpPr>
        <p:spPr>
          <a:xfrm>
            <a:off x="448515" y="1268760"/>
            <a:ext cx="8398705" cy="4896544"/>
          </a:xfrm>
        </p:spPr>
        <p:txBody>
          <a:bodyPr>
            <a:normAutofit/>
          </a:bodyPr>
          <a:lstStyle/>
          <a:p>
            <a:pPr marL="0" indent="0">
              <a:buNone/>
            </a:pPr>
            <a:r>
              <a:rPr lang="fr-FR" dirty="0"/>
              <a:t>Exemple</a:t>
            </a:r>
          </a:p>
          <a:p>
            <a:r>
              <a:rPr lang="fr-FR" b="0" dirty="0"/>
              <a:t>En utilisant les prédicats user et </a:t>
            </a:r>
            <a:r>
              <a:rPr lang="fr-FR" b="0" dirty="0" err="1"/>
              <a:t>status</a:t>
            </a:r>
            <a:r>
              <a:rPr lang="fr-FR" b="0" dirty="0"/>
              <a:t> du schéma global, définissons les </a:t>
            </a:r>
            <a:r>
              <a:rPr lang="fr-FR" b="0" dirty="0" err="1"/>
              <a:t>mappings</a:t>
            </a:r>
            <a:r>
              <a:rPr lang="fr-FR" b="0" dirty="0"/>
              <a:t> LAV permettant de lier ces deux opérations au schéma global :</a:t>
            </a:r>
          </a:p>
          <a:p>
            <a:pPr marL="0" indent="0">
              <a:buNone/>
            </a:pPr>
            <a:endParaRPr lang="fr-FR" b="0" dirty="0"/>
          </a:p>
          <a:p>
            <a:pPr lvl="1"/>
            <a:r>
              <a:rPr lang="fr-FR" sz="1800" b="1" dirty="0" err="1">
                <a:latin typeface="Cascadia Code" panose="020B0609020000020004" pitchFamily="49" charset="0"/>
                <a:ea typeface="Cascadia Code" panose="020B0609020000020004" pitchFamily="49" charset="0"/>
                <a:cs typeface="Cascadia Code" panose="020B0609020000020004" pitchFamily="49" charset="0"/>
              </a:rPr>
              <a:t>GitHubUsers</a:t>
            </a:r>
            <a:r>
              <a:rPr lang="fr-FR" sz="1800" b="0" baseline="30000" dirty="0">
                <a:latin typeface="Cascadia Code" panose="020B0609020000020004" pitchFamily="49" charset="0"/>
                <a:ea typeface="Cascadia Code" panose="020B0609020000020004" pitchFamily="49" charset="0"/>
                <a:cs typeface="Cascadia Code" panose="020B0609020000020004" pitchFamily="49" charset="0"/>
              </a:rPr>
              <a:t>{o}</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userid</a:t>
            </a:r>
            <a:r>
              <a:rPr lang="fr-FR" sz="1800" b="0" dirty="0">
                <a:latin typeface="Cascadia Code" panose="020B0609020000020004" pitchFamily="49" charset="0"/>
                <a:ea typeface="Cascadia Code" panose="020B0609020000020004" pitchFamily="49" charset="0"/>
                <a:cs typeface="Cascadia Code" panose="020B0609020000020004" pitchFamily="49" charset="0"/>
              </a:rPr>
              <a:t>) ← </a:t>
            </a:r>
            <a:r>
              <a:rPr lang="fr-FR" sz="1800" b="1" i="1" dirty="0">
                <a:latin typeface="Cascadia Code" panose="020B0609020000020004" pitchFamily="49" charset="0"/>
                <a:ea typeface="Cascadia Code" panose="020B0609020000020004" pitchFamily="49" charset="0"/>
                <a:cs typeface="Cascadia Code" panose="020B0609020000020004" pitchFamily="49" charset="0"/>
              </a:rPr>
              <a:t>user</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userid</a:t>
            </a:r>
            <a:r>
              <a:rPr lang="fr-FR" sz="1800" b="0" dirty="0">
                <a:latin typeface="Cascadia Code" panose="020B0609020000020004" pitchFamily="49" charset="0"/>
                <a:ea typeface="Cascadia Code" panose="020B0609020000020004" pitchFamily="49" charset="0"/>
                <a:cs typeface="Cascadia Code" panose="020B0609020000020004" pitchFamily="49" charset="0"/>
              </a:rPr>
              <a:t>, “GitHub”, </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name</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p>
          <a:p>
            <a:pPr lvl="1"/>
            <a:r>
              <a:rPr lang="fr-FR" sz="1800" b="1" dirty="0" err="1">
                <a:latin typeface="Cascadia Code" panose="020B0609020000020004" pitchFamily="49" charset="0"/>
                <a:ea typeface="Cascadia Code" panose="020B0609020000020004" pitchFamily="49" charset="0"/>
                <a:cs typeface="Cascadia Code" panose="020B0609020000020004" pitchFamily="49" charset="0"/>
              </a:rPr>
              <a:t>GitHubUserDetails</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io</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userid</a:t>
            </a:r>
            <a:r>
              <a:rPr lang="fr-FR" sz="1800" b="0" dirty="0">
                <a:latin typeface="Cascadia Code" panose="020B0609020000020004" pitchFamily="49" charset="0"/>
                <a:ea typeface="Cascadia Code" panose="020B0609020000020004" pitchFamily="49" charset="0"/>
                <a:cs typeface="Cascadia Code" panose="020B0609020000020004" pitchFamily="49" charset="0"/>
              </a:rPr>
              <a:t>, </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name</a:t>
            </a:r>
            <a:r>
              <a:rPr lang="fr-FR" sz="1800" b="0" dirty="0">
                <a:latin typeface="Cascadia Code" panose="020B0609020000020004" pitchFamily="49" charset="0"/>
                <a:ea typeface="Cascadia Code" panose="020B0609020000020004" pitchFamily="49" charset="0"/>
                <a:cs typeface="Cascadia Code" panose="020B0609020000020004" pitchFamily="49" charset="0"/>
              </a:rPr>
              <a:t>) ← </a:t>
            </a:r>
            <a:r>
              <a:rPr lang="fr-FR" sz="1800" b="1" i="1" dirty="0">
                <a:latin typeface="Cascadia Code" panose="020B0609020000020004" pitchFamily="49" charset="0"/>
                <a:ea typeface="Cascadia Code" panose="020B0609020000020004" pitchFamily="49" charset="0"/>
                <a:cs typeface="Cascadia Code" panose="020B0609020000020004" pitchFamily="49" charset="0"/>
              </a:rPr>
              <a:t>user</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userid</a:t>
            </a:r>
            <a:r>
              <a:rPr lang="fr-FR" sz="1800" b="0" dirty="0">
                <a:latin typeface="Cascadia Code" panose="020B0609020000020004" pitchFamily="49" charset="0"/>
                <a:ea typeface="Cascadia Code" panose="020B0609020000020004" pitchFamily="49" charset="0"/>
                <a:cs typeface="Cascadia Code" panose="020B0609020000020004" pitchFamily="49" charset="0"/>
              </a:rPr>
              <a:t>, “GitHub”, </a:t>
            </a:r>
            <a:r>
              <a:rPr lang="fr-FR" sz="1800" b="0" dirty="0" err="1">
                <a:latin typeface="Cascadia Code" panose="020B0609020000020004" pitchFamily="49" charset="0"/>
                <a:ea typeface="Cascadia Code" panose="020B0609020000020004" pitchFamily="49" charset="0"/>
                <a:cs typeface="Cascadia Code" panose="020B0609020000020004" pitchFamily="49" charset="0"/>
              </a:rPr>
              <a:t>name</a:t>
            </a:r>
            <a:r>
              <a:rPr lang="fr-FR" sz="1800" b="0" dirty="0">
                <a:latin typeface="Cascadia Code" panose="020B0609020000020004" pitchFamily="49" charset="0"/>
                <a:ea typeface="Cascadia Code" panose="020B0609020000020004" pitchFamily="49" charset="0"/>
                <a:cs typeface="Cascadia Code" panose="020B0609020000020004" pitchFamily="49" charset="0"/>
              </a:rPr>
              <a:t>).</a:t>
            </a:r>
          </a:p>
        </p:txBody>
      </p:sp>
    </p:spTree>
    <p:extLst>
      <p:ext uri="{BB962C8B-B14F-4D97-AF65-F5344CB8AC3E}">
        <p14:creationId xmlns:p14="http://schemas.microsoft.com/office/powerpoint/2010/main" val="34545291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
        <p:nvSpPr>
          <p:cNvPr id="5" name="Espace réservé du contenu 4"/>
          <p:cNvSpPr>
            <a:spLocks noGrp="1"/>
          </p:cNvSpPr>
          <p:nvPr>
            <p:ph idx="1"/>
          </p:nvPr>
        </p:nvSpPr>
        <p:spPr>
          <a:xfrm>
            <a:off x="457200" y="1268759"/>
            <a:ext cx="8229600" cy="4896544"/>
          </a:xfrm>
        </p:spPr>
        <p:txBody>
          <a:bodyPr/>
          <a:lstStyle/>
          <a:p>
            <a:endParaRPr lang="fr-FR"/>
          </a:p>
        </p:txBody>
      </p:sp>
      <p:pic>
        <p:nvPicPr>
          <p:cNvPr id="6" name="Image 5"/>
          <p:cNvPicPr>
            <a:picLocks noChangeAspect="1"/>
          </p:cNvPicPr>
          <p:nvPr/>
        </p:nvPicPr>
        <p:blipFill>
          <a:blip r:embed="rId2"/>
          <a:stretch>
            <a:fillRect/>
          </a:stretch>
        </p:blipFill>
        <p:spPr>
          <a:xfrm>
            <a:off x="1425241" y="1391177"/>
            <a:ext cx="5598373" cy="4651709"/>
          </a:xfrm>
          <a:prstGeom prst="rect">
            <a:avLst/>
          </a:prstGeom>
        </p:spPr>
      </p:pic>
    </p:spTree>
    <p:extLst>
      <p:ext uri="{BB962C8B-B14F-4D97-AF65-F5344CB8AC3E}">
        <p14:creationId xmlns:p14="http://schemas.microsoft.com/office/powerpoint/2010/main" val="29250032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pic>
        <p:nvPicPr>
          <p:cNvPr id="6" name="Image 5"/>
          <p:cNvPicPr>
            <a:picLocks noChangeAspect="1"/>
          </p:cNvPicPr>
          <p:nvPr/>
        </p:nvPicPr>
        <p:blipFill>
          <a:blip r:embed="rId2"/>
          <a:stretch>
            <a:fillRect/>
          </a:stretch>
        </p:blipFill>
        <p:spPr>
          <a:xfrm>
            <a:off x="649705" y="1499436"/>
            <a:ext cx="7620000" cy="2495550"/>
          </a:xfrm>
          <a:prstGeom prst="rect">
            <a:avLst/>
          </a:prstGeom>
        </p:spPr>
      </p:pic>
    </p:spTree>
    <p:extLst>
      <p:ext uri="{BB962C8B-B14F-4D97-AF65-F5344CB8AC3E}">
        <p14:creationId xmlns:p14="http://schemas.microsoft.com/office/powerpoint/2010/main" val="11165955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
        <p:nvSpPr>
          <p:cNvPr id="3" name="Espace réservé du contenu 2"/>
          <p:cNvSpPr>
            <a:spLocks noGrp="1"/>
          </p:cNvSpPr>
          <p:nvPr>
            <p:ph idx="1"/>
          </p:nvPr>
        </p:nvSpPr>
        <p:spPr>
          <a:xfrm>
            <a:off x="448515" y="1268760"/>
            <a:ext cx="8398705" cy="4896544"/>
          </a:xfrm>
        </p:spPr>
        <p:txBody>
          <a:bodyPr>
            <a:normAutofit/>
          </a:bodyPr>
          <a:lstStyle/>
          <a:p>
            <a:pPr marL="0" indent="0">
              <a:buNone/>
            </a:pPr>
            <a:r>
              <a:rPr lang="fr-FR" b="0" dirty="0"/>
              <a:t>Nous pouvons voir que nous sélectionnons les valeurs de connexion de l’utilisateur pour générer une liste de faits de la forme suivante :</a:t>
            </a:r>
          </a:p>
          <a:p>
            <a:pPr marL="0" indent="0" algn="ctr">
              <a:buNone/>
            </a:pPr>
            <a:r>
              <a:rPr lang="fr-FR" b="0" dirty="0" err="1">
                <a:latin typeface="Cascadia Code" panose="020B0609020000020004" pitchFamily="49" charset="0"/>
                <a:ea typeface="Cascadia Code" panose="020B0609020000020004" pitchFamily="49" charset="0"/>
                <a:cs typeface="Cascadia Code" panose="020B0609020000020004" pitchFamily="49" charset="0"/>
              </a:rPr>
              <a:t>GitHubUsers</a:t>
            </a:r>
            <a:r>
              <a:rPr lang="fr-FR" b="0" dirty="0">
                <a:latin typeface="Cascadia Code" panose="020B0609020000020004" pitchFamily="49" charset="0"/>
                <a:ea typeface="Cascadia Code" panose="020B0609020000020004" pitchFamily="49" charset="0"/>
                <a:cs typeface="Cascadia Code" panose="020B0609020000020004" pitchFamily="49" charset="0"/>
              </a:rPr>
              <a:t>(user1).</a:t>
            </a:r>
          </a:p>
          <a:p>
            <a:pPr marL="0" indent="0" algn="ctr">
              <a:buNone/>
            </a:pPr>
            <a:r>
              <a:rPr lang="fr-FR" b="0" dirty="0" err="1">
                <a:latin typeface="Cascadia Code" panose="020B0609020000020004" pitchFamily="49" charset="0"/>
                <a:ea typeface="Cascadia Code" panose="020B0609020000020004" pitchFamily="49" charset="0"/>
                <a:cs typeface="Cascadia Code" panose="020B0609020000020004" pitchFamily="49" charset="0"/>
              </a:rPr>
              <a:t>GitHubUsers</a:t>
            </a:r>
            <a:r>
              <a:rPr lang="fr-FR" b="0" dirty="0">
                <a:latin typeface="Cascadia Code" panose="020B0609020000020004" pitchFamily="49" charset="0"/>
                <a:ea typeface="Cascadia Code" panose="020B0609020000020004" pitchFamily="49" charset="0"/>
                <a:cs typeface="Cascadia Code" panose="020B0609020000020004" pitchFamily="49" charset="0"/>
              </a:rPr>
              <a:t>(user2).</a:t>
            </a:r>
            <a:endParaRPr lang="fr-FR" sz="1800" b="0" dirty="0">
              <a:latin typeface="Cascadia Code" panose="020B0609020000020004" pitchFamily="49" charset="0"/>
              <a:ea typeface="Cascadia Code" panose="020B0609020000020004" pitchFamily="49" charset="0"/>
              <a:cs typeface="Cascadia Code" panose="020B0609020000020004" pitchFamily="49" charset="0"/>
            </a:endParaRPr>
          </a:p>
        </p:txBody>
      </p:sp>
    </p:spTree>
    <p:extLst>
      <p:ext uri="{BB962C8B-B14F-4D97-AF65-F5344CB8AC3E}">
        <p14:creationId xmlns:p14="http://schemas.microsoft.com/office/powerpoint/2010/main" val="41242099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2768816-A5A8-4D3B-904C-70327BB3DEE2}"/>
              </a:ext>
            </a:extLst>
          </p:cNvPr>
          <p:cNvSpPr>
            <a:spLocks noGrp="1"/>
          </p:cNvSpPr>
          <p:nvPr>
            <p:ph type="title"/>
          </p:nvPr>
        </p:nvSpPr>
        <p:spPr/>
        <p:txBody>
          <a:bodyPr/>
          <a:lstStyle/>
          <a:p>
            <a:r>
              <a:rPr lang="fr-FR" dirty="0"/>
              <a:t>Vers l'utilisation d'ontologies</a:t>
            </a:r>
          </a:p>
        </p:txBody>
      </p:sp>
      <p:sp>
        <p:nvSpPr>
          <p:cNvPr id="6" name="Espace réservé du texte 5">
            <a:extLst>
              <a:ext uri="{FF2B5EF4-FFF2-40B4-BE49-F238E27FC236}">
                <a16:creationId xmlns:a16="http://schemas.microsoft.com/office/drawing/2014/main" id="{82102C3F-A371-4601-8462-487EF1747A82}"/>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2DCF569-9A8B-4D0E-8249-7BACB108FF52}"/>
              </a:ext>
            </a:extLst>
          </p:cNvPr>
          <p:cNvSpPr>
            <a:spLocks noGrp="1"/>
          </p:cNvSpPr>
          <p:nvPr>
            <p:ph type="sldNum" sz="quarter" idx="12"/>
          </p:nvPr>
        </p:nvSpPr>
        <p:spPr/>
        <p:txBody>
          <a:bodyPr/>
          <a:lstStyle/>
          <a:p>
            <a:fld id="{1B2081C2-6B42-489A-B82A-A5256D871A54}" type="slidenum">
              <a:rPr lang="fr-FR" smtClean="0"/>
              <a:pPr/>
              <a:t>36</a:t>
            </a:fld>
            <a:endParaRPr lang="fr-FR"/>
          </a:p>
        </p:txBody>
      </p:sp>
    </p:spTree>
    <p:extLst>
      <p:ext uri="{BB962C8B-B14F-4D97-AF65-F5344CB8AC3E}">
        <p14:creationId xmlns:p14="http://schemas.microsoft.com/office/powerpoint/2010/main" val="3422197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92505" y="1268760"/>
            <a:ext cx="9103895" cy="4896544"/>
          </a:xfrm>
        </p:spPr>
        <p:txBody>
          <a:bodyPr>
            <a:normAutofit fontScale="92500" lnSpcReduction="20000"/>
          </a:bodyPr>
          <a:lstStyle/>
          <a:p>
            <a:r>
              <a:rPr lang="fr-FR" dirty="0"/>
              <a:t>Contexte de croissance des données liées et du web sémantique : </a:t>
            </a:r>
          </a:p>
          <a:p>
            <a:pPr lvl="1"/>
            <a:r>
              <a:rPr lang="fr-FR" dirty="0"/>
              <a:t>Nouvelles méthodes d’intégration de données hétérogènes.</a:t>
            </a:r>
          </a:p>
          <a:p>
            <a:pPr lvl="1"/>
            <a:r>
              <a:rPr lang="fr-FR" dirty="0"/>
              <a:t>Approches enrichies par des connaissances structurées.</a:t>
            </a:r>
          </a:p>
          <a:p>
            <a:r>
              <a:rPr lang="fr-FR" dirty="0"/>
              <a:t>Ontologies et représentation des connaissances</a:t>
            </a:r>
          </a:p>
          <a:p>
            <a:pPr lvl="1"/>
            <a:r>
              <a:rPr lang="fr-FR" dirty="0"/>
              <a:t>Ontologies : regroupent les connaissances d’un domaine avec une sémantique formelle.  </a:t>
            </a:r>
          </a:p>
          <a:p>
            <a:pPr lvl="1"/>
            <a:r>
              <a:rPr lang="fr-FR" dirty="0"/>
              <a:t>Formalisme des logiques de description (ex. Baader et al. 2017, </a:t>
            </a:r>
            <a:r>
              <a:rPr lang="fr-FR" dirty="0" err="1"/>
              <a:t>Krötzsch</a:t>
            </a:r>
            <a:r>
              <a:rPr lang="fr-FR" dirty="0"/>
              <a:t> et </a:t>
            </a:r>
            <a:r>
              <a:rPr lang="fr-FR" dirty="0" smtClean="0"/>
              <a:t>al. 2014).</a:t>
            </a:r>
            <a:endParaRPr lang="fr-FR" dirty="0"/>
          </a:p>
          <a:p>
            <a:r>
              <a:rPr lang="fr-FR" dirty="0"/>
              <a:t>Applications principales :  </a:t>
            </a:r>
          </a:p>
          <a:p>
            <a:pPr lvl="1"/>
            <a:r>
              <a:rPr lang="fr-FR" dirty="0"/>
              <a:t>OMQA </a:t>
            </a:r>
            <a:r>
              <a:rPr lang="fr-FR" b="0" dirty="0"/>
              <a:t>(</a:t>
            </a:r>
            <a:r>
              <a:rPr lang="fr-FR" b="0" dirty="0" err="1"/>
              <a:t>Ontology</a:t>
            </a:r>
            <a:r>
              <a:rPr lang="fr-FR" b="0" dirty="0"/>
              <a:t> </a:t>
            </a:r>
            <a:r>
              <a:rPr lang="fr-FR" b="0" dirty="0" err="1"/>
              <a:t>Mediated</a:t>
            </a:r>
            <a:r>
              <a:rPr lang="fr-FR" b="0" dirty="0"/>
              <a:t> </a:t>
            </a:r>
            <a:r>
              <a:rPr lang="fr-FR" b="0" dirty="0" err="1"/>
              <a:t>Query</a:t>
            </a:r>
            <a:r>
              <a:rPr lang="fr-FR" b="0" dirty="0"/>
              <a:t> </a:t>
            </a:r>
            <a:r>
              <a:rPr lang="fr-FR" b="0" dirty="0" err="1"/>
              <a:t>Answering</a:t>
            </a:r>
            <a:r>
              <a:rPr lang="fr-FR" b="0" dirty="0"/>
              <a:t>) </a:t>
            </a:r>
            <a:r>
              <a:rPr lang="fr-FR" dirty="0"/>
              <a:t>: </a:t>
            </a:r>
            <a:r>
              <a:rPr lang="fr-FR" b="0" dirty="0"/>
              <a:t>répondre à des requêtes par la médiation d’une ontologie</a:t>
            </a:r>
            <a:r>
              <a:rPr lang="fr-FR" dirty="0"/>
              <a:t> </a:t>
            </a:r>
          </a:p>
          <a:p>
            <a:pPr lvl="1"/>
            <a:r>
              <a:rPr lang="fr-FR" dirty="0"/>
              <a:t>OBDA (</a:t>
            </a:r>
            <a:r>
              <a:rPr lang="fr-FR" dirty="0" err="1"/>
              <a:t>Ontology</a:t>
            </a:r>
            <a:r>
              <a:rPr lang="fr-FR" dirty="0"/>
              <a:t> </a:t>
            </a:r>
            <a:r>
              <a:rPr lang="fr-FR" dirty="0" err="1"/>
              <a:t>Based</a:t>
            </a:r>
            <a:r>
              <a:rPr lang="fr-FR" dirty="0"/>
              <a:t> Data Access) : Facilite l’accès aux données en se basant sur une ontologie.</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9341968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92505" y="1268760"/>
            <a:ext cx="9103895" cy="4896544"/>
          </a:xfrm>
        </p:spPr>
        <p:txBody>
          <a:bodyPr>
            <a:normAutofit lnSpcReduction="10000"/>
          </a:bodyPr>
          <a:lstStyle/>
          <a:p>
            <a:r>
              <a:rPr lang="fr-FR" b="0" dirty="0" err="1"/>
              <a:t>TBox</a:t>
            </a:r>
            <a:r>
              <a:rPr lang="fr-FR" b="0" dirty="0"/>
              <a:t> (connaissances conceptuelles sous forme d’axiomes)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Les prénoms sont des noms.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lastname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Les noms de famille sont des noms.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Les prénoms féminins sont des prénoms.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Les prénoms masculins sont des prénoms.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mixedfname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Les prénoms a la fois masculins et féminins sont mixtes.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mixedfname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0" i="0" dirty="0" err="1">
                <a:latin typeface="Cascadia Mono" panose="020B0609020000020004" pitchFamily="49" charset="0"/>
                <a:ea typeface="Cascadia Mono" panose="020B0609020000020004" pitchFamily="49" charset="0"/>
                <a:cs typeface="Cascadia Mono" panose="020B0609020000020004" pitchFamily="49" charset="0"/>
              </a:rPr>
              <a:t>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Les prénoms mixte sont des prénoms.</a:t>
            </a:r>
          </a:p>
          <a:p>
            <a:r>
              <a:rPr lang="fr-FR" b="0" dirty="0" err="1"/>
              <a:t>ABox</a:t>
            </a:r>
            <a:r>
              <a:rPr lang="fr-FR" b="0" dirty="0"/>
              <a:t> (connaissances factuelles sous forme d’assertions)</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(′Chris′) </a:t>
            </a:r>
            <a:r>
              <a:rPr lang="fr-FR" b="0" i="0" dirty="0"/>
              <a:t>Chris est un prénom masculin.</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(′John′) </a:t>
            </a:r>
            <a:r>
              <a:rPr lang="fr-FR" b="0" i="0" dirty="0"/>
              <a:t>John est un prénom masculin.</a:t>
            </a:r>
          </a:p>
          <a:p>
            <a:pPr marL="644525" lvl="3" indent="0">
              <a:buNone/>
            </a:pPr>
            <a:r>
              <a:rPr lang="fr-FR" b="0" i="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b="0" i="0" dirty="0">
                <a:latin typeface="Cascadia Mono" panose="020B0609020000020004" pitchFamily="49" charset="0"/>
                <a:ea typeface="Cascadia Mono" panose="020B0609020000020004" pitchFamily="49" charset="0"/>
                <a:cs typeface="Cascadia Mono" panose="020B0609020000020004" pitchFamily="49" charset="0"/>
              </a:rPr>
              <a:t>(′Chris′)</a:t>
            </a:r>
            <a:r>
              <a:rPr lang="fr-FR" b="0" i="0" dirty="0"/>
              <a:t> Chris est un prénom féminin.</a:t>
            </a:r>
            <a:endParaRPr lang="fr-FR" i="0" dirty="0"/>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41113436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0105" y="1237381"/>
            <a:ext cx="9103895" cy="4896544"/>
          </a:xfrm>
        </p:spPr>
        <p:txBody>
          <a:bodyPr>
            <a:normAutofit/>
          </a:bodyPr>
          <a:lstStyle/>
          <a:p>
            <a:pPr marL="0" indent="0">
              <a:buNone/>
            </a:pPr>
            <a:r>
              <a:rPr lang="fr-FR" dirty="0">
                <a:solidFill>
                  <a:schemeClr val="accent1"/>
                </a:solidFill>
              </a:rPr>
              <a:t>Intégration de données sans utilisation d’une ontologie</a:t>
            </a:r>
          </a:p>
          <a:p>
            <a:pPr marL="0" indent="0">
              <a:buNone/>
            </a:pPr>
            <a:r>
              <a:rPr lang="fr-FR" dirty="0"/>
              <a:t>Q1</a:t>
            </a:r>
            <a:r>
              <a:rPr lang="fr-FR" b="0" dirty="0"/>
              <a:t>: On cherche tous les triplets (</a:t>
            </a:r>
            <a:r>
              <a:rPr lang="fr-FR" b="0" dirty="0" err="1"/>
              <a:t>Userid</a:t>
            </a:r>
            <a:r>
              <a:rPr lang="fr-FR" b="0" dirty="0"/>
              <a:t>, </a:t>
            </a:r>
            <a:r>
              <a:rPr lang="fr-FR" b="0" dirty="0" err="1"/>
              <a:t>Statusid</a:t>
            </a:r>
            <a:r>
              <a:rPr lang="fr-FR" b="0" dirty="0"/>
              <a:t>, </a:t>
            </a:r>
            <a:r>
              <a:rPr lang="fr-FR" b="0" dirty="0" err="1"/>
              <a:t>Viewcount</a:t>
            </a:r>
            <a:r>
              <a:rPr lang="fr-FR" b="0" dirty="0"/>
              <a:t>) de la source sn1.</a:t>
            </a:r>
          </a:p>
          <a:p>
            <a:pPr marL="0" indent="0">
              <a:buNone/>
            </a:pPr>
            <a:endParaRPr lang="fr-FR" b="0" dirty="0"/>
          </a:p>
          <a:p>
            <a:pPr marL="190500" lvl="1" indent="0" algn="r">
              <a:buNone/>
            </a:pPr>
            <a:r>
              <a:rPr lang="fr-FR" sz="1800" b="0" dirty="0">
                <a:latin typeface="Cascadia Mono" panose="020B0609020000020004" pitchFamily="49" charset="0"/>
                <a:ea typeface="Cascadia Mono" panose="020B0609020000020004" pitchFamily="49" charset="0"/>
                <a:cs typeface="Cascadia Mono" panose="020B0609020000020004" pitchFamily="49" charset="0"/>
              </a:rPr>
              <a:t>q(</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1800" b="0" dirty="0">
                <a:latin typeface="Cascadia Mono" panose="020B0609020000020004" pitchFamily="49" charset="0"/>
                <a:ea typeface="Cascadia Mono" panose="020B0609020000020004" pitchFamily="49" charset="0"/>
                <a:cs typeface="Cascadia Mono" panose="020B0609020000020004" pitchFamily="49" charset="0"/>
              </a:rPr>
              <a:t>) :− user(</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’sn1’,Name),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’sn1’,Userid, ’16-03-03’,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190500" lvl="1" indent="0">
              <a:buNone/>
            </a:pP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0" indent="0">
              <a:buNone/>
            </a:pPr>
            <a:r>
              <a:rPr lang="fr-FR" sz="3000" dirty="0">
                <a:ea typeface="Cascadia Mono" panose="020B0609020000020004" pitchFamily="49" charset="0"/>
                <a:cs typeface="Cascadia Mono" panose="020B0609020000020004" pitchFamily="49" charset="0"/>
              </a:rPr>
              <a:t>Réponse R1</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graphicFrame>
        <p:nvGraphicFramePr>
          <p:cNvPr id="5" name="Tableau 4"/>
          <p:cNvGraphicFramePr>
            <a:graphicFrameLocks noGrp="1"/>
          </p:cNvGraphicFramePr>
          <p:nvPr/>
        </p:nvGraphicFramePr>
        <p:xfrm>
          <a:off x="1402800" y="4811295"/>
          <a:ext cx="6618252" cy="1107440"/>
        </p:xfrm>
        <a:graphic>
          <a:graphicData uri="http://schemas.openxmlformats.org/drawingml/2006/table">
            <a:tbl>
              <a:tblPr firstRow="1" bandRow="1">
                <a:tableStyleId>{073A0DAA-6AF3-43AB-8588-CEC1D06C72B9}</a:tableStyleId>
              </a:tblPr>
              <a:tblGrid>
                <a:gridCol w="2206084">
                  <a:extLst>
                    <a:ext uri="{9D8B030D-6E8A-4147-A177-3AD203B41FA5}">
                      <a16:colId xmlns:a16="http://schemas.microsoft.com/office/drawing/2014/main" val="2313617762"/>
                    </a:ext>
                  </a:extLst>
                </a:gridCol>
                <a:gridCol w="2206084">
                  <a:extLst>
                    <a:ext uri="{9D8B030D-6E8A-4147-A177-3AD203B41FA5}">
                      <a16:colId xmlns:a16="http://schemas.microsoft.com/office/drawing/2014/main" val="2370348260"/>
                    </a:ext>
                  </a:extLst>
                </a:gridCol>
                <a:gridCol w="2206084">
                  <a:extLst>
                    <a:ext uri="{9D8B030D-6E8A-4147-A177-3AD203B41FA5}">
                      <a16:colId xmlns:a16="http://schemas.microsoft.com/office/drawing/2014/main" val="218327377"/>
                    </a:ext>
                  </a:extLst>
                </a:gridCol>
              </a:tblGrid>
              <a:tr h="0">
                <a:tc>
                  <a:txBody>
                    <a:bodyPr/>
                    <a:lstStyle/>
                    <a:p>
                      <a:r>
                        <a:rPr lang="fr-FR" dirty="0" err="1"/>
                        <a:t>Userid</a:t>
                      </a:r>
                      <a:endParaRPr lang="fr-FR" dirty="0"/>
                    </a:p>
                  </a:txBody>
                  <a:tcPr/>
                </a:tc>
                <a:tc>
                  <a:txBody>
                    <a:bodyPr/>
                    <a:lstStyle/>
                    <a:p>
                      <a:r>
                        <a:rPr lang="fr-FR" dirty="0" err="1"/>
                        <a:t>Statusid</a:t>
                      </a:r>
                      <a:endParaRPr lang="fr-FR" dirty="0"/>
                    </a:p>
                  </a:txBody>
                  <a:tcPr/>
                </a:tc>
                <a:tc>
                  <a:txBody>
                    <a:bodyPr/>
                    <a:lstStyle/>
                    <a:p>
                      <a:r>
                        <a:rPr lang="fr-FR" dirty="0" err="1"/>
                        <a:t>Viewcount</a:t>
                      </a:r>
                      <a:endParaRPr lang="fr-FR" dirty="0"/>
                    </a:p>
                  </a:txBody>
                  <a:tcPr/>
                </a:tc>
                <a:extLst>
                  <a:ext uri="{0D108BD9-81ED-4DB2-BD59-A6C34878D82A}">
                    <a16:rowId xmlns:a16="http://schemas.microsoft.com/office/drawing/2014/main" val="2486395662"/>
                  </a:ext>
                </a:extLst>
              </a:tr>
              <a:tr h="370840">
                <a:tc>
                  <a:txBody>
                    <a:bodyPr/>
                    <a:lstStyle/>
                    <a:p>
                      <a:r>
                        <a:rPr lang="fr-FR" dirty="0"/>
                        <a:t>1</a:t>
                      </a:r>
                    </a:p>
                  </a:txBody>
                  <a:tcPr/>
                </a:tc>
                <a:tc>
                  <a:txBody>
                    <a:bodyPr/>
                    <a:lstStyle/>
                    <a:p>
                      <a:r>
                        <a:rPr lang="fr-FR" dirty="0"/>
                        <a:t>12</a:t>
                      </a:r>
                    </a:p>
                  </a:txBody>
                  <a:tcPr/>
                </a:tc>
                <a:tc>
                  <a:txBody>
                    <a:bodyPr/>
                    <a:lstStyle/>
                    <a:p>
                      <a:r>
                        <a:rPr lang="fr-FR" dirty="0"/>
                        <a:t>5</a:t>
                      </a:r>
                    </a:p>
                  </a:txBody>
                  <a:tcPr/>
                </a:tc>
                <a:extLst>
                  <a:ext uri="{0D108BD9-81ED-4DB2-BD59-A6C34878D82A}">
                    <a16:rowId xmlns:a16="http://schemas.microsoft.com/office/drawing/2014/main" val="3388555472"/>
                  </a:ext>
                </a:extLst>
              </a:tr>
              <a:tr h="370840">
                <a:tc>
                  <a:txBody>
                    <a:bodyPr/>
                    <a:lstStyle/>
                    <a:p>
                      <a:r>
                        <a:rPr lang="fr-FR" dirty="0"/>
                        <a:t>1</a:t>
                      </a:r>
                    </a:p>
                  </a:txBody>
                  <a:tcPr/>
                </a:tc>
                <a:tc>
                  <a:txBody>
                    <a:bodyPr/>
                    <a:lstStyle/>
                    <a:p>
                      <a:r>
                        <a:rPr lang="fr-FR" dirty="0"/>
                        <a:t>12</a:t>
                      </a:r>
                    </a:p>
                  </a:txBody>
                  <a:tcPr/>
                </a:tc>
                <a:tc>
                  <a:txBody>
                    <a:bodyPr/>
                    <a:lstStyle/>
                    <a:p>
                      <a:r>
                        <a:rPr lang="fr-FR" sz="1800" b="0" i="0" u="none" strike="noStrike" kern="1200" baseline="0" dirty="0">
                          <a:solidFill>
                            <a:schemeClr val="dk1"/>
                          </a:solidFill>
                          <a:latin typeface="+mn-lt"/>
                          <a:ea typeface="+mn-ea"/>
                          <a:cs typeface="+mn-cs"/>
                        </a:rPr>
                        <a:t>fR3d(1,12,’16-03-03’)</a:t>
                      </a:r>
                      <a:endParaRPr lang="fr-FR" dirty="0"/>
                    </a:p>
                  </a:txBody>
                  <a:tcPr/>
                </a:tc>
                <a:extLst>
                  <a:ext uri="{0D108BD9-81ED-4DB2-BD59-A6C34878D82A}">
                    <a16:rowId xmlns:a16="http://schemas.microsoft.com/office/drawing/2014/main" val="1822080177"/>
                  </a:ext>
                </a:extLst>
              </a:tr>
            </a:tbl>
          </a:graphicData>
        </a:graphic>
      </p:graphicFrame>
      <p:sp>
        <p:nvSpPr>
          <p:cNvPr id="6" name="ZoneTexte 5"/>
          <p:cNvSpPr txBox="1"/>
          <p:nvPr/>
        </p:nvSpPr>
        <p:spPr>
          <a:xfrm>
            <a:off x="8109284" y="5179595"/>
            <a:ext cx="94648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SN1</a:t>
            </a:r>
          </a:p>
        </p:txBody>
      </p:sp>
      <p:sp>
        <p:nvSpPr>
          <p:cNvPr id="7" name="ZoneTexte 6"/>
          <p:cNvSpPr txBox="1"/>
          <p:nvPr/>
        </p:nvSpPr>
        <p:spPr>
          <a:xfrm>
            <a:off x="8109284" y="5548927"/>
            <a:ext cx="94648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SN1</a:t>
            </a:r>
          </a:p>
        </p:txBody>
      </p:sp>
    </p:spTree>
    <p:extLst>
      <p:ext uri="{BB962C8B-B14F-4D97-AF65-F5344CB8AC3E}">
        <p14:creationId xmlns:p14="http://schemas.microsoft.com/office/powerpoint/2010/main" val="94423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1. Introduction</a:t>
            </a:r>
          </a:p>
        </p:txBody>
      </p:sp>
      <p:sp>
        <p:nvSpPr>
          <p:cNvPr id="3" name="Espace réservé du contenu 2"/>
          <p:cNvSpPr>
            <a:spLocks noGrp="1"/>
          </p:cNvSpPr>
          <p:nvPr>
            <p:ph idx="1"/>
          </p:nvPr>
        </p:nvSpPr>
        <p:spPr>
          <a:xfrm>
            <a:off x="448515" y="1268760"/>
            <a:ext cx="8398705" cy="4896544"/>
          </a:xfrm>
        </p:spPr>
        <p:txBody>
          <a:bodyPr>
            <a:normAutofit lnSpcReduction="10000"/>
          </a:bodyPr>
          <a:lstStyle/>
          <a:p>
            <a:pPr marL="0" indent="0">
              <a:buNone/>
            </a:pPr>
            <a:r>
              <a:rPr lang="fr-FR" dirty="0">
                <a:solidFill>
                  <a:schemeClr val="accent1"/>
                </a:solidFill>
              </a:rPr>
              <a:t>Évolution de l'exploitation des sources externes de données</a:t>
            </a:r>
          </a:p>
          <a:p>
            <a:pPr>
              <a:buFont typeface="Arial" panose="020B0604020202020204" pitchFamily="34" charset="0"/>
              <a:buChar char="•"/>
            </a:pPr>
            <a:r>
              <a:rPr lang="fr-FR" b="0" dirty="0"/>
              <a:t>Adoption croissante des </a:t>
            </a:r>
            <a:r>
              <a:rPr lang="fr-FR" dirty="0">
                <a:solidFill>
                  <a:schemeClr val="accent1"/>
                </a:solidFill>
              </a:rPr>
              <a:t>services web</a:t>
            </a:r>
            <a:r>
              <a:rPr lang="fr-FR" b="0" dirty="0">
                <a:solidFill>
                  <a:schemeClr val="accent1"/>
                </a:solidFill>
              </a:rPr>
              <a:t> </a:t>
            </a:r>
            <a:r>
              <a:rPr lang="fr-FR" b="0" dirty="0"/>
              <a:t>pour la gestion d’entreprise</a:t>
            </a:r>
          </a:p>
          <a:p>
            <a:pPr>
              <a:buFont typeface="Arial" panose="020B0604020202020204" pitchFamily="34" charset="0"/>
              <a:buChar char="•"/>
            </a:pPr>
            <a:r>
              <a:rPr lang="fr-FR" dirty="0">
                <a:solidFill>
                  <a:schemeClr val="accent1"/>
                </a:solidFill>
              </a:rPr>
              <a:t>PME</a:t>
            </a:r>
            <a:r>
              <a:rPr lang="fr-FR" dirty="0"/>
              <a:t> : </a:t>
            </a:r>
            <a:r>
              <a:rPr lang="fr-FR" b="0" dirty="0"/>
              <a:t>recours à divers services web pour simplifier la gestion des données</a:t>
            </a:r>
          </a:p>
          <a:p>
            <a:pPr>
              <a:buFont typeface="Arial" panose="020B0604020202020204" pitchFamily="34" charset="0"/>
              <a:buChar char="•"/>
            </a:pPr>
            <a:r>
              <a:rPr lang="fr-FR" dirty="0">
                <a:solidFill>
                  <a:schemeClr val="accent1"/>
                </a:solidFill>
              </a:rPr>
              <a:t>Avantages</a:t>
            </a:r>
            <a:r>
              <a:rPr lang="fr-FR" dirty="0"/>
              <a:t> : </a:t>
            </a:r>
            <a:r>
              <a:rPr lang="fr-FR" b="0" dirty="0"/>
              <a:t>simplification des besoins en gestion</a:t>
            </a:r>
          </a:p>
          <a:p>
            <a:pPr>
              <a:buFont typeface="Arial" panose="020B0604020202020204" pitchFamily="34" charset="0"/>
              <a:buChar char="•"/>
            </a:pPr>
            <a:r>
              <a:rPr lang="fr-FR" dirty="0"/>
              <a:t>Inconvénients : </a:t>
            </a:r>
            <a:r>
              <a:rPr lang="fr-FR" b="0" dirty="0"/>
              <a:t>perte de contrôle, dispersion des données</a:t>
            </a:r>
          </a:p>
          <a:p>
            <a:pPr>
              <a:buFont typeface="Arial" panose="020B0604020202020204" pitchFamily="34" charset="0"/>
              <a:buChar char="•"/>
            </a:pPr>
            <a:r>
              <a:rPr lang="fr-FR" dirty="0"/>
              <a:t>Objectif : </a:t>
            </a:r>
            <a:r>
              <a:rPr lang="fr-FR" b="0" dirty="0"/>
              <a:t>vue intégrée pour un suivi efficace des activités et des KPI.</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4</a:t>
            </a:fld>
            <a:endParaRPr lang="fr-FR"/>
          </a:p>
        </p:txBody>
      </p:sp>
    </p:spTree>
    <p:extLst>
      <p:ext uri="{BB962C8B-B14F-4D97-AF65-F5344CB8AC3E}">
        <p14:creationId xmlns:p14="http://schemas.microsoft.com/office/powerpoint/2010/main" val="8094433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0105" y="1129786"/>
            <a:ext cx="9103895" cy="4896544"/>
          </a:xfrm>
        </p:spPr>
        <p:txBody>
          <a:bodyPr>
            <a:normAutofit/>
          </a:bodyPr>
          <a:lstStyle/>
          <a:p>
            <a:pPr marL="0" indent="0">
              <a:buNone/>
            </a:pPr>
            <a:r>
              <a:rPr lang="fr-FR" dirty="0">
                <a:solidFill>
                  <a:schemeClr val="accent1"/>
                </a:solidFill>
              </a:rPr>
              <a:t>Intégration de données sans utilisation d’une ontologie</a:t>
            </a:r>
          </a:p>
          <a:p>
            <a:pPr marL="0" indent="0">
              <a:buNone/>
            </a:pPr>
            <a:r>
              <a:rPr lang="fr-FR" dirty="0"/>
              <a:t>Q2</a:t>
            </a:r>
            <a:r>
              <a:rPr lang="fr-FR" b="0" dirty="0"/>
              <a:t>: on cherche tous les triplets (</a:t>
            </a:r>
            <a:r>
              <a:rPr lang="fr-FR" b="0" dirty="0" err="1"/>
              <a:t>Userid</a:t>
            </a:r>
            <a:r>
              <a:rPr lang="fr-FR" b="0" dirty="0"/>
              <a:t>, </a:t>
            </a:r>
            <a:r>
              <a:rPr lang="fr-FR" b="0" dirty="0" err="1"/>
              <a:t>Statusid</a:t>
            </a:r>
            <a:r>
              <a:rPr lang="fr-FR" b="0" dirty="0"/>
              <a:t>, </a:t>
            </a:r>
            <a:r>
              <a:rPr lang="fr-FR" b="0" dirty="0" err="1" smtClean="0"/>
              <a:t>Viewcount</a:t>
            </a:r>
            <a:r>
              <a:rPr lang="fr-FR" b="0" dirty="0" smtClean="0"/>
              <a:t>) </a:t>
            </a:r>
            <a:r>
              <a:rPr lang="fr-FR" b="0" dirty="0"/>
              <a:t>des sources sn1 et sn2.</a:t>
            </a:r>
          </a:p>
          <a:p>
            <a:pPr marL="0" indent="0">
              <a:buNone/>
            </a:pPr>
            <a:endParaRPr lang="fr-FR" b="0" dirty="0"/>
          </a:p>
          <a:p>
            <a:pPr marL="190500" lvl="1" indent="0" algn="r">
              <a:buNone/>
            </a:pPr>
            <a:r>
              <a:rPr lang="fr-FR" sz="1800" b="0" dirty="0">
                <a:latin typeface="Cascadia Mono" panose="020B0609020000020004" pitchFamily="49" charset="0"/>
                <a:ea typeface="Cascadia Mono" panose="020B0609020000020004" pitchFamily="49" charset="0"/>
                <a:cs typeface="Cascadia Mono" panose="020B0609020000020004" pitchFamily="49" charset="0"/>
              </a:rPr>
              <a:t>q(</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1800" b="0" dirty="0">
                <a:latin typeface="Cascadia Mono" panose="020B0609020000020004" pitchFamily="49" charset="0"/>
                <a:ea typeface="Cascadia Mono" panose="020B0609020000020004" pitchFamily="49" charset="0"/>
                <a:cs typeface="Cascadia Mono" panose="020B0609020000020004" pitchFamily="49" charset="0"/>
              </a:rPr>
              <a:t>) :− user(</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Source,Name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dirty="0" err="1">
                <a:latin typeface="Cascadia Mono" panose="020B0609020000020004" pitchFamily="49" charset="0"/>
                <a:ea typeface="Cascadia Mono" panose="020B0609020000020004" pitchFamily="49" charset="0"/>
                <a:cs typeface="Cascadia Mono" panose="020B0609020000020004" pitchFamily="49" charset="0"/>
              </a:rPr>
              <a:t>Source</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’16-03-03’,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190500" lvl="1" indent="0">
              <a:buNone/>
            </a:pP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0" indent="0">
              <a:buNone/>
            </a:pPr>
            <a:r>
              <a:rPr lang="fr-FR" sz="3000" dirty="0">
                <a:ea typeface="Cascadia Mono" panose="020B0609020000020004" pitchFamily="49" charset="0"/>
                <a:cs typeface="Cascadia Mono" panose="020B0609020000020004" pitchFamily="49" charset="0"/>
              </a:rPr>
              <a:t>Réponse R2</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graphicFrame>
        <p:nvGraphicFramePr>
          <p:cNvPr id="5" name="Tableau 4"/>
          <p:cNvGraphicFramePr>
            <a:graphicFrameLocks noGrp="1"/>
          </p:cNvGraphicFramePr>
          <p:nvPr/>
        </p:nvGraphicFramePr>
        <p:xfrm>
          <a:off x="1402800" y="4811295"/>
          <a:ext cx="6618252" cy="1478280"/>
        </p:xfrm>
        <a:graphic>
          <a:graphicData uri="http://schemas.openxmlformats.org/drawingml/2006/table">
            <a:tbl>
              <a:tblPr firstRow="1" bandRow="1">
                <a:tableStyleId>{073A0DAA-6AF3-43AB-8588-CEC1D06C72B9}</a:tableStyleId>
              </a:tblPr>
              <a:tblGrid>
                <a:gridCol w="2206084">
                  <a:extLst>
                    <a:ext uri="{9D8B030D-6E8A-4147-A177-3AD203B41FA5}">
                      <a16:colId xmlns:a16="http://schemas.microsoft.com/office/drawing/2014/main" val="2313617762"/>
                    </a:ext>
                  </a:extLst>
                </a:gridCol>
                <a:gridCol w="2206084">
                  <a:extLst>
                    <a:ext uri="{9D8B030D-6E8A-4147-A177-3AD203B41FA5}">
                      <a16:colId xmlns:a16="http://schemas.microsoft.com/office/drawing/2014/main" val="2370348260"/>
                    </a:ext>
                  </a:extLst>
                </a:gridCol>
                <a:gridCol w="2206084">
                  <a:extLst>
                    <a:ext uri="{9D8B030D-6E8A-4147-A177-3AD203B41FA5}">
                      <a16:colId xmlns:a16="http://schemas.microsoft.com/office/drawing/2014/main" val="218327377"/>
                    </a:ext>
                  </a:extLst>
                </a:gridCol>
              </a:tblGrid>
              <a:tr h="0">
                <a:tc>
                  <a:txBody>
                    <a:bodyPr/>
                    <a:lstStyle/>
                    <a:p>
                      <a:r>
                        <a:rPr lang="fr-FR" dirty="0" err="1"/>
                        <a:t>Userid</a:t>
                      </a:r>
                      <a:endParaRPr lang="fr-FR" dirty="0"/>
                    </a:p>
                  </a:txBody>
                  <a:tcPr/>
                </a:tc>
                <a:tc>
                  <a:txBody>
                    <a:bodyPr/>
                    <a:lstStyle/>
                    <a:p>
                      <a:r>
                        <a:rPr lang="fr-FR" dirty="0" err="1"/>
                        <a:t>Statusid</a:t>
                      </a:r>
                      <a:endParaRPr lang="fr-FR" dirty="0"/>
                    </a:p>
                  </a:txBody>
                  <a:tcPr/>
                </a:tc>
                <a:tc>
                  <a:txBody>
                    <a:bodyPr/>
                    <a:lstStyle/>
                    <a:p>
                      <a:r>
                        <a:rPr lang="fr-FR" dirty="0" err="1"/>
                        <a:t>Viewcount</a:t>
                      </a:r>
                      <a:endParaRPr lang="fr-FR" dirty="0"/>
                    </a:p>
                  </a:txBody>
                  <a:tcPr/>
                </a:tc>
                <a:extLst>
                  <a:ext uri="{0D108BD9-81ED-4DB2-BD59-A6C34878D82A}">
                    <a16:rowId xmlns:a16="http://schemas.microsoft.com/office/drawing/2014/main" val="2486395662"/>
                  </a:ext>
                </a:extLst>
              </a:tr>
              <a:tr h="370840">
                <a:tc>
                  <a:txBody>
                    <a:bodyPr/>
                    <a:lstStyle/>
                    <a:p>
                      <a:r>
                        <a:rPr lang="fr-FR" dirty="0"/>
                        <a:t>1</a:t>
                      </a:r>
                    </a:p>
                  </a:txBody>
                  <a:tcPr/>
                </a:tc>
                <a:tc>
                  <a:txBody>
                    <a:bodyPr/>
                    <a:lstStyle/>
                    <a:p>
                      <a:r>
                        <a:rPr lang="fr-FR" dirty="0"/>
                        <a:t>12</a:t>
                      </a:r>
                    </a:p>
                  </a:txBody>
                  <a:tcPr/>
                </a:tc>
                <a:tc>
                  <a:txBody>
                    <a:bodyPr/>
                    <a:lstStyle/>
                    <a:p>
                      <a:r>
                        <a:rPr lang="fr-FR" dirty="0"/>
                        <a:t>5</a:t>
                      </a:r>
                    </a:p>
                  </a:txBody>
                  <a:tcPr/>
                </a:tc>
                <a:extLst>
                  <a:ext uri="{0D108BD9-81ED-4DB2-BD59-A6C34878D82A}">
                    <a16:rowId xmlns:a16="http://schemas.microsoft.com/office/drawing/2014/main" val="3388555472"/>
                  </a:ext>
                </a:extLst>
              </a:tr>
              <a:tr h="370840">
                <a:tc>
                  <a:txBody>
                    <a:bodyPr/>
                    <a:lstStyle/>
                    <a:p>
                      <a:r>
                        <a:rPr lang="fr-FR" dirty="0"/>
                        <a:t>1</a:t>
                      </a:r>
                    </a:p>
                  </a:txBody>
                  <a:tcPr/>
                </a:tc>
                <a:tc>
                  <a:txBody>
                    <a:bodyPr/>
                    <a:lstStyle/>
                    <a:p>
                      <a:r>
                        <a:rPr lang="fr-FR" dirty="0"/>
                        <a:t>12</a:t>
                      </a:r>
                    </a:p>
                  </a:txBody>
                  <a:tcPr/>
                </a:tc>
                <a:tc>
                  <a:txBody>
                    <a:bodyPr/>
                    <a:lstStyle/>
                    <a:p>
                      <a:r>
                        <a:rPr lang="fr-FR" sz="1800" b="0" i="0" u="none" strike="noStrike" kern="1200" baseline="0" dirty="0">
                          <a:solidFill>
                            <a:schemeClr val="dk1"/>
                          </a:solidFill>
                          <a:latin typeface="+mn-lt"/>
                          <a:ea typeface="+mn-ea"/>
                          <a:cs typeface="+mn-cs"/>
                        </a:rPr>
                        <a:t>fR3d(1,12,’16-03-03’)</a:t>
                      </a:r>
                    </a:p>
                  </a:txBody>
                  <a:tcPr/>
                </a:tc>
                <a:extLst>
                  <a:ext uri="{0D108BD9-81ED-4DB2-BD59-A6C34878D82A}">
                    <a16:rowId xmlns:a16="http://schemas.microsoft.com/office/drawing/2014/main" val="1822080177"/>
                  </a:ext>
                </a:extLst>
              </a:tr>
              <a:tr h="370840">
                <a:tc>
                  <a:txBody>
                    <a:bodyPr/>
                    <a:lstStyle/>
                    <a:p>
                      <a:r>
                        <a:rPr lang="fr-FR" dirty="0"/>
                        <a:t>54</a:t>
                      </a:r>
                    </a:p>
                  </a:txBody>
                  <a:tcPr/>
                </a:tc>
                <a:tc>
                  <a:txBody>
                    <a:bodyPr/>
                    <a:lstStyle/>
                    <a:p>
                      <a:r>
                        <a:rPr lang="fr-FR" dirty="0"/>
                        <a:t>12</a:t>
                      </a:r>
                    </a:p>
                  </a:txBody>
                  <a:tcPr/>
                </a:tc>
                <a:tc>
                  <a:txBody>
                    <a:bodyPr/>
                    <a:lstStyle/>
                    <a:p>
                      <a:r>
                        <a:rPr lang="fr-FR" sz="1800" b="0" i="0" u="none" strike="noStrike" kern="1200" baseline="0" dirty="0">
                          <a:solidFill>
                            <a:schemeClr val="dk1"/>
                          </a:solidFill>
                          <a:latin typeface="+mn-lt"/>
                          <a:ea typeface="+mn-ea"/>
                          <a:cs typeface="+mn-cs"/>
                        </a:rPr>
                        <a:t>4</a:t>
                      </a:r>
                    </a:p>
                  </a:txBody>
                  <a:tcPr/>
                </a:tc>
                <a:extLst>
                  <a:ext uri="{0D108BD9-81ED-4DB2-BD59-A6C34878D82A}">
                    <a16:rowId xmlns:a16="http://schemas.microsoft.com/office/drawing/2014/main" val="698815923"/>
                  </a:ext>
                </a:extLst>
              </a:tr>
            </a:tbl>
          </a:graphicData>
        </a:graphic>
      </p:graphicFrame>
      <p:sp>
        <p:nvSpPr>
          <p:cNvPr id="6" name="ZoneTexte 5"/>
          <p:cNvSpPr txBox="1"/>
          <p:nvPr/>
        </p:nvSpPr>
        <p:spPr>
          <a:xfrm>
            <a:off x="8213558" y="5179595"/>
            <a:ext cx="94648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SN1</a:t>
            </a:r>
          </a:p>
        </p:txBody>
      </p:sp>
      <p:sp>
        <p:nvSpPr>
          <p:cNvPr id="7" name="ZoneTexte 6"/>
          <p:cNvSpPr txBox="1"/>
          <p:nvPr/>
        </p:nvSpPr>
        <p:spPr>
          <a:xfrm>
            <a:off x="8197516" y="5548927"/>
            <a:ext cx="94648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SN1</a:t>
            </a:r>
          </a:p>
        </p:txBody>
      </p:sp>
      <p:sp>
        <p:nvSpPr>
          <p:cNvPr id="8" name="ZoneTexte 7"/>
          <p:cNvSpPr txBox="1"/>
          <p:nvPr/>
        </p:nvSpPr>
        <p:spPr>
          <a:xfrm>
            <a:off x="8197516" y="5895700"/>
            <a:ext cx="94648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SN2</a:t>
            </a:r>
          </a:p>
        </p:txBody>
      </p:sp>
    </p:spTree>
    <p:extLst>
      <p:ext uri="{BB962C8B-B14F-4D97-AF65-F5344CB8AC3E}">
        <p14:creationId xmlns:p14="http://schemas.microsoft.com/office/powerpoint/2010/main" val="18543862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20052" y="1129786"/>
            <a:ext cx="9103895" cy="4896544"/>
          </a:xfrm>
        </p:spPr>
        <p:txBody>
          <a:bodyPr>
            <a:normAutofit/>
          </a:bodyPr>
          <a:lstStyle/>
          <a:p>
            <a:pPr marL="0" indent="0">
              <a:buNone/>
            </a:pPr>
            <a:r>
              <a:rPr lang="fr-FR" dirty="0">
                <a:solidFill>
                  <a:schemeClr val="accent1"/>
                </a:solidFill>
              </a:rPr>
              <a:t>Intégration de données avec l’utilisation d’une ontologie</a:t>
            </a:r>
          </a:p>
          <a:p>
            <a:pPr marL="0" indent="0">
              <a:buNone/>
            </a:pPr>
            <a:r>
              <a:rPr lang="fr-FR" dirty="0"/>
              <a:t>Q3</a:t>
            </a:r>
            <a:r>
              <a:rPr lang="fr-FR" b="0" dirty="0"/>
              <a:t>: on cherche tous les triplets (</a:t>
            </a:r>
            <a:r>
              <a:rPr lang="fr-FR" b="0" dirty="0" err="1"/>
              <a:t>Userid</a:t>
            </a:r>
            <a:r>
              <a:rPr lang="fr-FR" b="0" dirty="0"/>
              <a:t>, </a:t>
            </a:r>
            <a:r>
              <a:rPr lang="fr-FR" b="0" dirty="0" err="1"/>
              <a:t>Statusid</a:t>
            </a:r>
            <a:r>
              <a:rPr lang="fr-FR" b="0" dirty="0"/>
              <a:t>, </a:t>
            </a:r>
            <a:r>
              <a:rPr lang="fr-FR" b="0" dirty="0" err="1" smtClean="0"/>
              <a:t>Viewcount</a:t>
            </a:r>
            <a:r>
              <a:rPr lang="fr-FR" b="0" dirty="0" smtClean="0"/>
              <a:t>) </a:t>
            </a:r>
            <a:r>
              <a:rPr lang="fr-FR" b="0" dirty="0"/>
              <a:t>des sources sn1 et sn2 des utilisateurs ayant des prénoms mixtes.</a:t>
            </a:r>
          </a:p>
          <a:p>
            <a:pPr marL="190500" lvl="1" indent="0" algn="r">
              <a:buNone/>
            </a:pPr>
            <a:r>
              <a:rPr lang="fr-FR" sz="1800" b="0" dirty="0">
                <a:latin typeface="Cascadia Mono" panose="020B0609020000020004" pitchFamily="49" charset="0"/>
                <a:ea typeface="Cascadia Mono" panose="020B0609020000020004" pitchFamily="49" charset="0"/>
                <a:cs typeface="Cascadia Mono" panose="020B0609020000020004" pitchFamily="49" charset="0"/>
              </a:rPr>
              <a:t>q(</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1800" b="0" dirty="0">
                <a:latin typeface="Cascadia Mono" panose="020B0609020000020004" pitchFamily="49" charset="0"/>
                <a:ea typeface="Cascadia Mono" panose="020B0609020000020004" pitchFamily="49" charset="0"/>
                <a:cs typeface="Cascadia Mono" panose="020B0609020000020004" pitchFamily="49" charset="0"/>
              </a:rPr>
              <a:t>) :− user(</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Source, Name),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a:t>
            </a:r>
            <a:r>
              <a:rPr lang="fr-FR" sz="1800" dirty="0" err="1">
                <a:latin typeface="Cascadia Mono" panose="020B0609020000020004" pitchFamily="49" charset="0"/>
                <a:ea typeface="Cascadia Mono" panose="020B0609020000020004" pitchFamily="49" charset="0"/>
                <a:cs typeface="Cascadia Mono" panose="020B0609020000020004" pitchFamily="49" charset="0"/>
              </a:rPr>
              <a:t>Source</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1800" b="0" dirty="0">
                <a:latin typeface="Cascadia Mono" panose="020B0609020000020004" pitchFamily="49" charset="0"/>
                <a:ea typeface="Cascadia Mono" panose="020B0609020000020004" pitchFamily="49" charset="0"/>
                <a:cs typeface="Cascadia Mono" panose="020B0609020000020004" pitchFamily="49" charset="0"/>
              </a:rPr>
              <a:t>, ’16-03-03’,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190500" lvl="1" indent="0" algn="r">
              <a:buNone/>
            </a:pPr>
            <a:r>
              <a:rPr lang="fr-FR" sz="1800" dirty="0" err="1">
                <a:latin typeface="Cascadia Mono" panose="020B0609020000020004" pitchFamily="49" charset="0"/>
                <a:ea typeface="Cascadia Mono" panose="020B0609020000020004" pitchFamily="49" charset="0"/>
                <a:cs typeface="Cascadia Mono" panose="020B0609020000020004" pitchFamily="49" charset="0"/>
              </a:rPr>
              <a:t>mixedfname</a:t>
            </a:r>
            <a:r>
              <a:rPr lang="fr-FR" sz="1800" dirty="0">
                <a:latin typeface="Cascadia Mono" panose="020B0609020000020004" pitchFamily="49" charset="0"/>
                <a:ea typeface="Cascadia Mono" panose="020B0609020000020004" pitchFamily="49" charset="0"/>
                <a:cs typeface="Cascadia Mono" panose="020B0609020000020004" pitchFamily="49" charset="0"/>
              </a:rPr>
              <a:t>(Name)</a:t>
            </a:r>
          </a:p>
          <a:p>
            <a:pPr marL="190500" lvl="1" indent="0">
              <a:buNone/>
            </a:pP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0" indent="0">
              <a:buNone/>
            </a:pPr>
            <a:r>
              <a:rPr lang="fr-FR" sz="3000" dirty="0">
                <a:ea typeface="Cascadia Mono" panose="020B0609020000020004" pitchFamily="49" charset="0"/>
                <a:cs typeface="Cascadia Mono" panose="020B0609020000020004" pitchFamily="49" charset="0"/>
              </a:rPr>
              <a:t>Réponse R3</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graphicFrame>
        <p:nvGraphicFramePr>
          <p:cNvPr id="5" name="Tableau 4"/>
          <p:cNvGraphicFramePr>
            <a:graphicFrameLocks noGrp="1"/>
          </p:cNvGraphicFramePr>
          <p:nvPr/>
        </p:nvGraphicFramePr>
        <p:xfrm>
          <a:off x="1402800" y="4811295"/>
          <a:ext cx="6618252" cy="736600"/>
        </p:xfrm>
        <a:graphic>
          <a:graphicData uri="http://schemas.openxmlformats.org/drawingml/2006/table">
            <a:tbl>
              <a:tblPr firstRow="1" bandRow="1">
                <a:tableStyleId>{073A0DAA-6AF3-43AB-8588-CEC1D06C72B9}</a:tableStyleId>
              </a:tblPr>
              <a:tblGrid>
                <a:gridCol w="2206084">
                  <a:extLst>
                    <a:ext uri="{9D8B030D-6E8A-4147-A177-3AD203B41FA5}">
                      <a16:colId xmlns:a16="http://schemas.microsoft.com/office/drawing/2014/main" val="2313617762"/>
                    </a:ext>
                  </a:extLst>
                </a:gridCol>
                <a:gridCol w="2206084">
                  <a:extLst>
                    <a:ext uri="{9D8B030D-6E8A-4147-A177-3AD203B41FA5}">
                      <a16:colId xmlns:a16="http://schemas.microsoft.com/office/drawing/2014/main" val="2370348260"/>
                    </a:ext>
                  </a:extLst>
                </a:gridCol>
                <a:gridCol w="2206084">
                  <a:extLst>
                    <a:ext uri="{9D8B030D-6E8A-4147-A177-3AD203B41FA5}">
                      <a16:colId xmlns:a16="http://schemas.microsoft.com/office/drawing/2014/main" val="218327377"/>
                    </a:ext>
                  </a:extLst>
                </a:gridCol>
              </a:tblGrid>
              <a:tr h="0">
                <a:tc>
                  <a:txBody>
                    <a:bodyPr/>
                    <a:lstStyle/>
                    <a:p>
                      <a:r>
                        <a:rPr lang="fr-FR" dirty="0" err="1"/>
                        <a:t>Userid</a:t>
                      </a:r>
                      <a:endParaRPr lang="fr-FR" dirty="0"/>
                    </a:p>
                  </a:txBody>
                  <a:tcPr/>
                </a:tc>
                <a:tc>
                  <a:txBody>
                    <a:bodyPr/>
                    <a:lstStyle/>
                    <a:p>
                      <a:r>
                        <a:rPr lang="fr-FR" dirty="0" err="1"/>
                        <a:t>Statusid</a:t>
                      </a:r>
                      <a:endParaRPr lang="fr-FR" dirty="0"/>
                    </a:p>
                  </a:txBody>
                  <a:tcPr/>
                </a:tc>
                <a:tc>
                  <a:txBody>
                    <a:bodyPr/>
                    <a:lstStyle/>
                    <a:p>
                      <a:r>
                        <a:rPr lang="fr-FR" dirty="0" err="1"/>
                        <a:t>Viewcount</a:t>
                      </a:r>
                      <a:endParaRPr lang="fr-FR" dirty="0"/>
                    </a:p>
                  </a:txBody>
                  <a:tcPr/>
                </a:tc>
                <a:extLst>
                  <a:ext uri="{0D108BD9-81ED-4DB2-BD59-A6C34878D82A}">
                    <a16:rowId xmlns:a16="http://schemas.microsoft.com/office/drawing/2014/main" val="2486395662"/>
                  </a:ext>
                </a:extLst>
              </a:tr>
              <a:tr h="370840">
                <a:tc>
                  <a:txBody>
                    <a:bodyPr/>
                    <a:lstStyle/>
                    <a:p>
                      <a:r>
                        <a:rPr lang="fr-FR" dirty="0"/>
                        <a:t>54</a:t>
                      </a:r>
                    </a:p>
                  </a:txBody>
                  <a:tcPr/>
                </a:tc>
                <a:tc>
                  <a:txBody>
                    <a:bodyPr/>
                    <a:lstStyle/>
                    <a:p>
                      <a:r>
                        <a:rPr lang="fr-FR" dirty="0"/>
                        <a:t>12</a:t>
                      </a:r>
                    </a:p>
                  </a:txBody>
                  <a:tcPr/>
                </a:tc>
                <a:tc>
                  <a:txBody>
                    <a:bodyPr/>
                    <a:lstStyle/>
                    <a:p>
                      <a:r>
                        <a:rPr lang="fr-FR" sz="1800" b="0" i="0" u="none" strike="noStrike" kern="1200" baseline="0" dirty="0">
                          <a:solidFill>
                            <a:schemeClr val="dk1"/>
                          </a:solidFill>
                          <a:latin typeface="+mn-lt"/>
                          <a:ea typeface="+mn-ea"/>
                          <a:cs typeface="+mn-cs"/>
                        </a:rPr>
                        <a:t>4</a:t>
                      </a:r>
                    </a:p>
                  </a:txBody>
                  <a:tcPr/>
                </a:tc>
                <a:extLst>
                  <a:ext uri="{0D108BD9-81ED-4DB2-BD59-A6C34878D82A}">
                    <a16:rowId xmlns:a16="http://schemas.microsoft.com/office/drawing/2014/main" val="698815923"/>
                  </a:ext>
                </a:extLst>
              </a:tr>
            </a:tbl>
          </a:graphicData>
        </a:graphic>
      </p:graphicFrame>
      <p:sp>
        <p:nvSpPr>
          <p:cNvPr id="6" name="ZoneTexte 5"/>
          <p:cNvSpPr txBox="1"/>
          <p:nvPr/>
        </p:nvSpPr>
        <p:spPr>
          <a:xfrm>
            <a:off x="8213558" y="5179595"/>
            <a:ext cx="94648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SN2</a:t>
            </a:r>
          </a:p>
        </p:txBody>
      </p:sp>
    </p:spTree>
    <p:extLst>
      <p:ext uri="{BB962C8B-B14F-4D97-AF65-F5344CB8AC3E}">
        <p14:creationId xmlns:p14="http://schemas.microsoft.com/office/powerpoint/2010/main" val="23603493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27479" y="1207478"/>
            <a:ext cx="8398705" cy="4896544"/>
          </a:xfrm>
        </p:spPr>
        <p:txBody>
          <a:bodyPr/>
          <a:lstStyle/>
          <a:p>
            <a:pPr marL="0" indent="0">
              <a:buNone/>
            </a:pPr>
            <a:r>
              <a:rPr lang="fr-FR" dirty="0">
                <a:solidFill>
                  <a:schemeClr val="accent1"/>
                </a:solidFill>
              </a:rPr>
              <a:t>OMQA vs OBDA</a:t>
            </a:r>
          </a:p>
          <a:p>
            <a:pPr marL="0" indent="0">
              <a:buNone/>
            </a:pPr>
            <a:endParaRPr lang="fr-FR" dirty="0">
              <a:solidFill>
                <a:schemeClr val="accent1"/>
              </a:solidFill>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pic>
        <p:nvPicPr>
          <p:cNvPr id="5" name="Image 4"/>
          <p:cNvPicPr>
            <a:picLocks noChangeAspect="1"/>
          </p:cNvPicPr>
          <p:nvPr/>
        </p:nvPicPr>
        <p:blipFill>
          <a:blip r:embed="rId2"/>
          <a:stretch>
            <a:fillRect/>
          </a:stretch>
        </p:blipFill>
        <p:spPr>
          <a:xfrm>
            <a:off x="1563957" y="1719408"/>
            <a:ext cx="6125751" cy="4384614"/>
          </a:xfrm>
          <a:prstGeom prst="rect">
            <a:avLst/>
          </a:prstGeom>
        </p:spPr>
      </p:pic>
    </p:spTree>
    <p:extLst>
      <p:ext uri="{BB962C8B-B14F-4D97-AF65-F5344CB8AC3E}">
        <p14:creationId xmlns:p14="http://schemas.microsoft.com/office/powerpoint/2010/main" val="34599630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92505" y="1268760"/>
            <a:ext cx="9103895" cy="4896544"/>
          </a:xfrm>
        </p:spPr>
        <p:txBody>
          <a:bodyPr>
            <a:normAutofit fontScale="92500" lnSpcReduction="10000"/>
          </a:bodyPr>
          <a:lstStyle/>
          <a:p>
            <a:pPr marL="0" indent="0">
              <a:buNone/>
            </a:pPr>
            <a:r>
              <a:rPr lang="fr-FR" dirty="0" err="1">
                <a:solidFill>
                  <a:schemeClr val="accent1"/>
                </a:solidFill>
              </a:rPr>
              <a:t>Ontology</a:t>
            </a:r>
            <a:r>
              <a:rPr lang="fr-FR" dirty="0">
                <a:solidFill>
                  <a:schemeClr val="accent1"/>
                </a:solidFill>
              </a:rPr>
              <a:t> </a:t>
            </a:r>
            <a:r>
              <a:rPr lang="fr-FR" dirty="0" err="1">
                <a:solidFill>
                  <a:schemeClr val="accent1"/>
                </a:solidFill>
              </a:rPr>
              <a:t>Mediated</a:t>
            </a:r>
            <a:r>
              <a:rPr lang="fr-FR" dirty="0">
                <a:solidFill>
                  <a:schemeClr val="accent1"/>
                </a:solidFill>
              </a:rPr>
              <a:t> </a:t>
            </a:r>
            <a:r>
              <a:rPr lang="fr-FR" dirty="0" err="1">
                <a:solidFill>
                  <a:schemeClr val="accent1"/>
                </a:solidFill>
              </a:rPr>
              <a:t>Query</a:t>
            </a:r>
            <a:r>
              <a:rPr lang="fr-FR" dirty="0">
                <a:solidFill>
                  <a:schemeClr val="accent1"/>
                </a:solidFill>
              </a:rPr>
              <a:t> </a:t>
            </a:r>
            <a:r>
              <a:rPr lang="fr-FR" dirty="0" err="1">
                <a:solidFill>
                  <a:schemeClr val="accent1"/>
                </a:solidFill>
              </a:rPr>
              <a:t>Answering</a:t>
            </a:r>
            <a:r>
              <a:rPr lang="fr-FR" dirty="0">
                <a:solidFill>
                  <a:schemeClr val="accent1"/>
                </a:solidFill>
              </a:rPr>
              <a:t> (OMQA)</a:t>
            </a:r>
          </a:p>
          <a:p>
            <a:r>
              <a:rPr lang="fr-FR" dirty="0"/>
              <a:t>Schéma général de l'OMQA </a:t>
            </a:r>
          </a:p>
          <a:p>
            <a:pPr lvl="1"/>
            <a:r>
              <a:rPr lang="fr-FR" dirty="0"/>
              <a:t>Objectif : répondre aux requêtes en utilisant une base de faits enrichie par une ontologie. </a:t>
            </a:r>
          </a:p>
          <a:p>
            <a:pPr lvl="1"/>
            <a:r>
              <a:rPr lang="fr-FR" dirty="0"/>
              <a:t>Deux approches principales : saturation (chaînage avant) et réécriture (chaînage arrière).</a:t>
            </a:r>
          </a:p>
          <a:p>
            <a:r>
              <a:rPr lang="fr-FR" dirty="0"/>
              <a:t>Approche par saturation :  </a:t>
            </a:r>
          </a:p>
          <a:p>
            <a:pPr lvl="1"/>
            <a:r>
              <a:rPr lang="fr-FR" dirty="0"/>
              <a:t>Infère tous les faits implicites dans l’ontologie et la base de faits.</a:t>
            </a:r>
          </a:p>
          <a:p>
            <a:pPr lvl="1"/>
            <a:r>
              <a:rPr lang="fr-FR" dirty="0"/>
              <a:t>Produit une base de faits élargie avec toutes les connaissances explicitées.  </a:t>
            </a:r>
          </a:p>
          <a:p>
            <a:pPr lvl="1"/>
            <a:r>
              <a:rPr lang="fr-FR" dirty="0"/>
              <a:t>Permet d'utiliser des requêtes SQL classiques si la base élargie est relationnelle</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4459876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92505" y="1268760"/>
            <a:ext cx="9103895" cy="4896544"/>
          </a:xfrm>
        </p:spPr>
        <p:txBody>
          <a:bodyPr>
            <a:normAutofit fontScale="77500" lnSpcReduction="20000"/>
          </a:bodyPr>
          <a:lstStyle/>
          <a:p>
            <a:pPr marL="0" indent="0">
              <a:buNone/>
            </a:pPr>
            <a:r>
              <a:rPr lang="fr-FR" dirty="0" err="1">
                <a:solidFill>
                  <a:schemeClr val="accent1"/>
                </a:solidFill>
              </a:rPr>
              <a:t>Ontology</a:t>
            </a:r>
            <a:r>
              <a:rPr lang="fr-FR" dirty="0">
                <a:solidFill>
                  <a:schemeClr val="accent1"/>
                </a:solidFill>
              </a:rPr>
              <a:t> </a:t>
            </a:r>
            <a:r>
              <a:rPr lang="fr-FR" dirty="0" err="1">
                <a:solidFill>
                  <a:schemeClr val="accent1"/>
                </a:solidFill>
              </a:rPr>
              <a:t>Mediated</a:t>
            </a:r>
            <a:r>
              <a:rPr lang="fr-FR" dirty="0">
                <a:solidFill>
                  <a:schemeClr val="accent1"/>
                </a:solidFill>
              </a:rPr>
              <a:t> </a:t>
            </a:r>
            <a:r>
              <a:rPr lang="fr-FR" dirty="0" err="1">
                <a:solidFill>
                  <a:schemeClr val="accent1"/>
                </a:solidFill>
              </a:rPr>
              <a:t>Query</a:t>
            </a:r>
            <a:r>
              <a:rPr lang="fr-FR" dirty="0">
                <a:solidFill>
                  <a:schemeClr val="accent1"/>
                </a:solidFill>
              </a:rPr>
              <a:t> </a:t>
            </a:r>
            <a:r>
              <a:rPr lang="fr-FR" dirty="0" err="1">
                <a:solidFill>
                  <a:schemeClr val="accent1"/>
                </a:solidFill>
              </a:rPr>
              <a:t>Answering</a:t>
            </a:r>
            <a:r>
              <a:rPr lang="fr-FR" dirty="0">
                <a:solidFill>
                  <a:schemeClr val="accent1"/>
                </a:solidFill>
              </a:rPr>
              <a:t> (OMQA)</a:t>
            </a:r>
          </a:p>
          <a:p>
            <a:r>
              <a:rPr lang="fr-FR" dirty="0"/>
              <a:t>Approche par réécriture :  </a:t>
            </a:r>
          </a:p>
          <a:p>
            <a:pPr lvl="1"/>
            <a:r>
              <a:rPr lang="fr-FR" dirty="0"/>
              <a:t>Transforme la requête utilisateur en utilisant les axiomes de l’ontologie (</a:t>
            </a:r>
            <a:r>
              <a:rPr lang="fr-FR" dirty="0" err="1"/>
              <a:t>TBox</a:t>
            </a:r>
            <a:r>
              <a:rPr lang="fr-FR" dirty="0"/>
              <a:t>). </a:t>
            </a:r>
          </a:p>
          <a:p>
            <a:pPr lvl="1"/>
            <a:r>
              <a:rPr lang="fr-FR" dirty="0"/>
              <a:t>Équivalente à une inférence en chaînage arrière.  </a:t>
            </a:r>
          </a:p>
          <a:p>
            <a:pPr lvl="1"/>
            <a:r>
              <a:rPr lang="fr-FR" dirty="0"/>
              <a:t>Les réécritures sont appliquées directement sur la base de faits et la </a:t>
            </a:r>
            <a:r>
              <a:rPr lang="fr-FR" dirty="0" err="1"/>
              <a:t>ABox</a:t>
            </a:r>
            <a:r>
              <a:rPr lang="fr-FR" dirty="0"/>
              <a:t>.</a:t>
            </a:r>
          </a:p>
          <a:p>
            <a:r>
              <a:rPr lang="fr-FR" dirty="0"/>
              <a:t>Comparaison :  </a:t>
            </a:r>
          </a:p>
          <a:p>
            <a:pPr lvl="1"/>
            <a:r>
              <a:rPr lang="fr-FR" dirty="0"/>
              <a:t>Saturation : </a:t>
            </a:r>
          </a:p>
          <a:p>
            <a:pPr lvl="2"/>
            <a:r>
              <a:rPr lang="fr-FR" dirty="0"/>
              <a:t>convient aux bases de faits statiques</a:t>
            </a:r>
          </a:p>
          <a:p>
            <a:pPr lvl="2"/>
            <a:r>
              <a:rPr lang="fr-FR" dirty="0"/>
              <a:t>nécessite de stocker les faits inférés en plus des faits initiaux</a:t>
            </a:r>
          </a:p>
          <a:p>
            <a:pPr lvl="2"/>
            <a:r>
              <a:rPr lang="fr-FR" dirty="0"/>
              <a:t>simplifie les requêtes sur la base élargie</a:t>
            </a:r>
          </a:p>
          <a:p>
            <a:pPr lvl="2"/>
            <a:r>
              <a:rPr lang="fr-FR" dirty="0"/>
              <a:t>n'effectue une inférence qu'une seule fois</a:t>
            </a:r>
          </a:p>
          <a:p>
            <a:pPr lvl="1"/>
            <a:r>
              <a:rPr lang="fr-FR" dirty="0"/>
              <a:t>Réécriture : </a:t>
            </a:r>
          </a:p>
          <a:p>
            <a:pPr lvl="2"/>
            <a:r>
              <a:rPr lang="fr-FR" dirty="0"/>
              <a:t>convient aux bases de faits dynamiques</a:t>
            </a:r>
          </a:p>
          <a:p>
            <a:pPr lvl="2"/>
            <a:r>
              <a:rPr lang="fr-FR" dirty="0"/>
              <a:t>adapte les requêtes à l’ontologie sans modifier la base de faits</a:t>
            </a:r>
          </a:p>
          <a:p>
            <a:pPr lvl="2"/>
            <a:r>
              <a:rPr lang="fr-FR" dirty="0"/>
              <a:t>n'effectue que les inférences nécessaires à la requête</a:t>
            </a:r>
          </a:p>
          <a:p>
            <a:pPr lvl="2"/>
            <a:r>
              <a:rPr lang="fr-FR" dirty="0"/>
              <a:t>peut effectuer une même inférence plusieurs fois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6339072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48515" y="1268760"/>
            <a:ext cx="8398705" cy="4896544"/>
          </a:xfrm>
        </p:spPr>
        <p:txBody>
          <a:bodyPr/>
          <a:lstStyle/>
          <a:p>
            <a:pPr marL="0" indent="0">
              <a:buNone/>
            </a:pPr>
            <a:r>
              <a:rPr lang="fr-FR" dirty="0">
                <a:solidFill>
                  <a:schemeClr val="accent1"/>
                </a:solidFill>
              </a:rPr>
              <a:t>OMQA : approches par saturation et réécriture</a:t>
            </a:r>
          </a:p>
          <a:p>
            <a:pPr marL="0" indent="0">
              <a:buNone/>
            </a:pPr>
            <a:endParaRPr lang="fr-FR" dirty="0">
              <a:solidFill>
                <a:schemeClr val="accent1"/>
              </a:solidFill>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pic>
        <p:nvPicPr>
          <p:cNvPr id="6" name="Image 5"/>
          <p:cNvPicPr>
            <a:picLocks noChangeAspect="1"/>
          </p:cNvPicPr>
          <p:nvPr/>
        </p:nvPicPr>
        <p:blipFill>
          <a:blip r:embed="rId2"/>
          <a:stretch>
            <a:fillRect/>
          </a:stretch>
        </p:blipFill>
        <p:spPr>
          <a:xfrm>
            <a:off x="1619457" y="1819527"/>
            <a:ext cx="5976480" cy="4293380"/>
          </a:xfrm>
          <a:prstGeom prst="rect">
            <a:avLst/>
          </a:prstGeom>
        </p:spPr>
      </p:pic>
    </p:spTree>
    <p:extLst>
      <p:ext uri="{BB962C8B-B14F-4D97-AF65-F5344CB8AC3E}">
        <p14:creationId xmlns:p14="http://schemas.microsoft.com/office/powerpoint/2010/main" val="33099228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04274" y="1129786"/>
            <a:ext cx="9601200" cy="4896544"/>
          </a:xfrm>
        </p:spPr>
        <p:txBody>
          <a:bodyPr>
            <a:normAutofit lnSpcReduction="10000"/>
          </a:bodyPr>
          <a:lstStyle/>
          <a:p>
            <a:pPr marL="0" indent="0">
              <a:buNone/>
            </a:pPr>
            <a:r>
              <a:rPr lang="fr-FR" dirty="0">
                <a:solidFill>
                  <a:schemeClr val="accent1"/>
                </a:solidFill>
              </a:rPr>
              <a:t> Exemple</a:t>
            </a:r>
          </a:p>
          <a:p>
            <a:r>
              <a:rPr lang="fr-FR" b="0" dirty="0" err="1"/>
              <a:t>TBox</a:t>
            </a:r>
            <a:r>
              <a:rPr lang="fr-FR" b="0" dirty="0"/>
              <a:t> (connaissances conceptuelles sous forme d’axiomes)</a:t>
            </a:r>
          </a:p>
          <a:p>
            <a:pPr marL="644525" lvl="3" indent="0">
              <a:buNone/>
            </a:pPr>
            <a:r>
              <a:rPr lang="fr-FR" b="0" i="0" dirty="0">
                <a:latin typeface="Cascadia Mono" panose="020B0609020000020004" pitchFamily="49" charset="0"/>
                <a:ea typeface="Cascadia Mono" panose="020B0609020000020004" pitchFamily="49" charset="0"/>
                <a:cs typeface="Cascadia Mono" panose="020B0609020000020004" pitchFamily="49" charset="0"/>
              </a:rPr>
              <a:t>∃</a:t>
            </a:r>
            <a:r>
              <a:rPr lang="fr-FR" b="1" i="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b="0" i="0" dirty="0">
                <a:latin typeface="Cascadia Mono" panose="020B0609020000020004" pitchFamily="49" charset="0"/>
                <a:ea typeface="Cascadia Mono" panose="020B0609020000020004" pitchFamily="49" charset="0"/>
                <a:cs typeface="Cascadia Mono" panose="020B0609020000020004" pitchFamily="49" charset="0"/>
              </a:rPr>
              <a:t>.⊤ ⊑ </a:t>
            </a:r>
            <a:r>
              <a:rPr lang="fr-FR" b="1" i="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b="0"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Pour tout couple (x, y) de </a:t>
            </a:r>
            <a:r>
              <a:rPr lang="fr-FR" b="0" i="0" dirty="0" err="1"/>
              <a:t>hasname</a:t>
            </a:r>
            <a:r>
              <a:rPr lang="fr-FR" b="0" i="0" dirty="0"/>
              <a:t>, x est</a:t>
            </a:r>
          </a:p>
          <a:p>
            <a:pPr marL="644525" lvl="3" indent="0">
              <a:buNone/>
            </a:pPr>
            <a:r>
              <a:rPr lang="fr-FR" b="1" i="0" dirty="0">
                <a:latin typeface="Cascadia Mono" panose="020B0609020000020004" pitchFamily="49" charset="0"/>
                <a:ea typeface="Cascadia Mono" panose="020B0609020000020004" pitchFamily="49" charset="0"/>
                <a:cs typeface="Cascadia Mono" panose="020B0609020000020004" pitchFamily="49" charset="0"/>
              </a:rPr>
              <a:t>∃</a:t>
            </a:r>
            <a:r>
              <a:rPr lang="fr-FR" b="1" i="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i="0" baseline="30000" dirty="0">
                <a:latin typeface="Cascadia Mono" panose="020B0609020000020004" pitchFamily="49" charset="0"/>
                <a:ea typeface="Cascadia Mono" panose="020B0609020000020004" pitchFamily="49" charset="0"/>
                <a:cs typeface="Cascadia Mono" panose="020B0609020000020004" pitchFamily="49" charset="0"/>
              </a:rPr>
              <a:t>-</a:t>
            </a:r>
            <a:r>
              <a:rPr lang="fr-FR" sz="100" b="1" i="0" dirty="0">
                <a:latin typeface="Cascadia Mono" panose="020B0609020000020004" pitchFamily="49" charset="0"/>
                <a:ea typeface="Cascadia Mono" panose="020B0609020000020004" pitchFamily="49" charset="0"/>
                <a:cs typeface="Cascadia Mono" panose="020B0609020000020004" pitchFamily="49" charset="0"/>
              </a:rPr>
              <a:t>−</a:t>
            </a:r>
            <a:r>
              <a:rPr lang="fr-FR" b="1" i="0" dirty="0">
                <a:latin typeface="Cascadia Mono" panose="020B0609020000020004" pitchFamily="49" charset="0"/>
                <a:ea typeface="Cascadia Mono" panose="020B0609020000020004" pitchFamily="49" charset="0"/>
                <a:cs typeface="Cascadia Mono" panose="020B0609020000020004" pitchFamily="49" charset="0"/>
              </a:rPr>
              <a:t>.⊤ ⊑ </a:t>
            </a:r>
            <a:r>
              <a:rPr lang="fr-FR" b="1" i="0" dirty="0" err="1">
                <a:latin typeface="Cascadia Mono" panose="020B0609020000020004" pitchFamily="49" charset="0"/>
                <a:ea typeface="Cascadia Mono" panose="020B0609020000020004" pitchFamily="49" charset="0"/>
                <a:cs typeface="Cascadia Mono" panose="020B0609020000020004" pitchFamily="49" charset="0"/>
              </a:rPr>
              <a:t>name</a:t>
            </a:r>
            <a:r>
              <a:rPr lang="fr-FR" b="1"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un identifiant d’utilisateur et y est un nom.</a:t>
            </a:r>
          </a:p>
          <a:p>
            <a:pPr marL="644525" lvl="3" indent="0">
              <a:buNone/>
            </a:pPr>
            <a:r>
              <a:rPr lang="fr-FR" b="1" i="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b="1" i="0" dirty="0">
                <a:latin typeface="Cascadia Mono" panose="020B0609020000020004" pitchFamily="49" charset="0"/>
                <a:ea typeface="Cascadia Mono" panose="020B0609020000020004" pitchFamily="49" charset="0"/>
                <a:cs typeface="Cascadia Mono" panose="020B0609020000020004" pitchFamily="49" charset="0"/>
              </a:rPr>
              <a:t> ⊑ </a:t>
            </a:r>
            <a:r>
              <a:rPr lang="fr-FR" b="1" i="0" dirty="0" err="1">
                <a:latin typeface="Cascadia Mono" panose="020B0609020000020004" pitchFamily="49" charset="0"/>
                <a:ea typeface="Cascadia Mono" panose="020B0609020000020004" pitchFamily="49" charset="0"/>
                <a:cs typeface="Cascadia Mono" panose="020B0609020000020004" pitchFamily="49" charset="0"/>
              </a:rPr>
              <a:t>human</a:t>
            </a:r>
            <a:r>
              <a:rPr lang="fr-FR" b="1"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Tout identifiant d’utilisateur correspond a un humain.</a:t>
            </a:r>
          </a:p>
          <a:p>
            <a:pPr marL="644525" lvl="3" indent="0">
              <a:buNone/>
            </a:pPr>
            <a:r>
              <a:rPr lang="fr-FR" b="1" i="0" dirty="0">
                <a:latin typeface="Cascadia Mono" panose="020B0609020000020004" pitchFamily="49" charset="0"/>
                <a:ea typeface="Cascadia Mono" panose="020B0609020000020004" pitchFamily="49" charset="0"/>
                <a:cs typeface="Cascadia Mono" panose="020B0609020000020004" pitchFamily="49" charset="0"/>
              </a:rPr>
              <a:t>sn1user ⊑ </a:t>
            </a:r>
            <a:r>
              <a:rPr lang="fr-FR" b="1" i="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b="1"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Tout couple (x, y) de sn1user est un couple de </a:t>
            </a:r>
            <a:r>
              <a:rPr lang="fr-FR" b="0" i="0" dirty="0" err="1"/>
              <a:t>hasname</a:t>
            </a:r>
            <a:r>
              <a:rPr lang="fr-FR" b="0" i="0" dirty="0"/>
              <a:t>.</a:t>
            </a:r>
          </a:p>
          <a:p>
            <a:pPr marL="644525" lvl="3" indent="0">
              <a:buNone/>
            </a:pPr>
            <a:r>
              <a:rPr lang="fr-FR" b="1" i="0" dirty="0">
                <a:latin typeface="Cascadia Mono" panose="020B0609020000020004" pitchFamily="49" charset="0"/>
                <a:ea typeface="Cascadia Mono" panose="020B0609020000020004" pitchFamily="49" charset="0"/>
                <a:cs typeface="Cascadia Mono" panose="020B0609020000020004" pitchFamily="49" charset="0"/>
              </a:rPr>
              <a:t>sn2myid ⊑ </a:t>
            </a:r>
            <a:r>
              <a:rPr lang="fr-FR" b="1" i="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b="1" i="0" dirty="0">
                <a:latin typeface="Cascadia Mono" panose="020B0609020000020004" pitchFamily="49" charset="0"/>
                <a:ea typeface="Cascadia Mono" panose="020B0609020000020004" pitchFamily="49" charset="0"/>
                <a:cs typeface="Cascadia Mono" panose="020B0609020000020004" pitchFamily="49" charset="0"/>
              </a:rPr>
              <a:t> </a:t>
            </a:r>
            <a:r>
              <a:rPr lang="fr-FR" b="0" i="0" dirty="0"/>
              <a:t>Tout couple (x, y) de sn2myid est un couple de </a:t>
            </a:r>
            <a:r>
              <a:rPr lang="fr-FR" b="0" i="0" dirty="0" err="1"/>
              <a:t>hasname</a:t>
            </a:r>
            <a:r>
              <a:rPr lang="fr-FR" sz="1000" b="0" dirty="0"/>
              <a:t>.</a:t>
            </a:r>
          </a:p>
          <a:p>
            <a:r>
              <a:rPr lang="fr-FR" b="0" dirty="0" err="1"/>
              <a:t>ABox</a:t>
            </a:r>
            <a:r>
              <a:rPr lang="fr-FR" b="0" dirty="0"/>
              <a:t> (connaissances factuelles sous forme d’assertions)</a:t>
            </a:r>
          </a:p>
          <a:p>
            <a:pPr marL="720725" lvl="3" indent="0">
              <a:buNone/>
            </a:pPr>
            <a:r>
              <a:rPr lang="fr-FR" b="1" i="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b="0" i="0" dirty="0">
                <a:latin typeface="Cascadia Mono" panose="020B0609020000020004" pitchFamily="49" charset="0"/>
                <a:ea typeface="Cascadia Mono" panose="020B0609020000020004" pitchFamily="49" charset="0"/>
                <a:cs typeface="Cascadia Mono" panose="020B0609020000020004" pitchFamily="49" charset="0"/>
              </a:rPr>
              <a:t>(0,′Admin′)</a:t>
            </a:r>
            <a:r>
              <a:rPr lang="fr-FR" b="0" i="0" dirty="0"/>
              <a:t> L’identifiant 0 est réservé </a:t>
            </a:r>
            <a:r>
              <a:rPr lang="fr-FR" i="0" dirty="0"/>
              <a:t>à</a:t>
            </a:r>
            <a:r>
              <a:rPr lang="fr-FR" b="0" i="0" dirty="0"/>
              <a:t> l’administrateur du système</a:t>
            </a:r>
          </a:p>
          <a:p>
            <a:r>
              <a:rPr lang="fr-FR" b="0" dirty="0"/>
              <a:t>Base de faits</a:t>
            </a:r>
          </a:p>
          <a:p>
            <a:pPr marL="2171700" lvl="5" indent="0">
              <a:buNone/>
            </a:pPr>
            <a:r>
              <a:rPr lang="fr-FR" b="1" i="0" dirty="0">
                <a:latin typeface="Cascadia Mono" panose="020B0609020000020004" pitchFamily="49" charset="0"/>
                <a:ea typeface="Cascadia Mono" panose="020B0609020000020004" pitchFamily="49" charset="0"/>
                <a:cs typeface="Cascadia Mono" panose="020B0609020000020004" pitchFamily="49" charset="0"/>
              </a:rPr>
              <a:t>sn1user</a:t>
            </a:r>
            <a:r>
              <a:rPr lang="fr-FR" i="0" dirty="0">
                <a:latin typeface="Cascadia Mono" panose="020B0609020000020004" pitchFamily="49" charset="0"/>
                <a:ea typeface="Cascadia Mono" panose="020B0609020000020004" pitchFamily="49" charset="0"/>
                <a:cs typeface="Cascadia Mono" panose="020B0609020000020004" pitchFamily="49" charset="0"/>
              </a:rPr>
              <a:t>(1,′John′). </a:t>
            </a:r>
          </a:p>
          <a:p>
            <a:pPr marL="2171700" lvl="5" indent="0">
              <a:buNone/>
            </a:pPr>
            <a:r>
              <a:rPr lang="fr-FR" b="1" i="0" dirty="0">
                <a:latin typeface="Cascadia Mono" panose="020B0609020000020004" pitchFamily="49" charset="0"/>
                <a:ea typeface="Cascadia Mono" panose="020B0609020000020004" pitchFamily="49" charset="0"/>
                <a:cs typeface="Cascadia Mono" panose="020B0609020000020004" pitchFamily="49" charset="0"/>
              </a:rPr>
              <a:t>sn2myid</a:t>
            </a:r>
            <a:r>
              <a:rPr lang="fr-FR" i="0" dirty="0">
                <a:latin typeface="Cascadia Mono" panose="020B0609020000020004" pitchFamily="49" charset="0"/>
                <a:ea typeface="Cascadia Mono" panose="020B0609020000020004" pitchFamily="49" charset="0"/>
                <a:cs typeface="Cascadia Mono" panose="020B0609020000020004" pitchFamily="49" charset="0"/>
              </a:rPr>
              <a:t>(54,′Chris′).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3096693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20052" y="1129786"/>
            <a:ext cx="9103895" cy="4896544"/>
          </a:xfrm>
        </p:spPr>
        <p:txBody>
          <a:bodyPr>
            <a:normAutofit/>
          </a:bodyPr>
          <a:lstStyle/>
          <a:p>
            <a:pPr marL="0" indent="0">
              <a:buNone/>
            </a:pPr>
            <a:r>
              <a:rPr lang="fr-FR" dirty="0">
                <a:solidFill>
                  <a:schemeClr val="accent1"/>
                </a:solidFill>
              </a:rPr>
              <a:t>OMQA: L’approche par saturation </a:t>
            </a:r>
          </a:p>
          <a:p>
            <a:pPr marL="0" indent="0">
              <a:buNone/>
            </a:pPr>
            <a:r>
              <a:rPr lang="fr-FR" dirty="0"/>
              <a:t>Q4</a:t>
            </a:r>
            <a:r>
              <a:rPr lang="fr-FR" b="0" dirty="0"/>
              <a:t>: on cherche tous les humains portant le nom John.</a:t>
            </a:r>
          </a:p>
          <a:p>
            <a:pPr marL="190500" lvl="1" indent="0" algn="r">
              <a:buNone/>
            </a:pPr>
            <a:r>
              <a:rPr lang="fr-FR" dirty="0">
                <a:latin typeface="Cascadia Mono" panose="020B0609020000020004" pitchFamily="49" charset="0"/>
                <a:ea typeface="Cascadia Mono" panose="020B0609020000020004" pitchFamily="49" charset="0"/>
                <a:cs typeface="Cascadia Mono" panose="020B0609020000020004" pitchFamily="49" charset="0"/>
              </a:rPr>
              <a:t>q(X) :− </a:t>
            </a:r>
            <a:r>
              <a:rPr lang="fr-FR" dirty="0" err="1">
                <a:latin typeface="Cascadia Mono" panose="020B0609020000020004" pitchFamily="49" charset="0"/>
                <a:ea typeface="Cascadia Mono" panose="020B0609020000020004" pitchFamily="49" charset="0"/>
                <a:cs typeface="Cascadia Mono" panose="020B0609020000020004" pitchFamily="49" charset="0"/>
              </a:rPr>
              <a:t>human</a:t>
            </a:r>
            <a:r>
              <a:rPr lang="fr-FR" dirty="0">
                <a:latin typeface="Cascadia Mono" panose="020B0609020000020004" pitchFamily="49" charset="0"/>
                <a:ea typeface="Cascadia Mono" panose="020B0609020000020004" pitchFamily="49" charset="0"/>
                <a:cs typeface="Cascadia Mono" panose="020B0609020000020004" pitchFamily="49" charset="0"/>
              </a:rPr>
              <a:t>(X), </a:t>
            </a:r>
            <a:r>
              <a:rPr lang="fr-FR"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dirty="0">
                <a:latin typeface="Cascadia Mono" panose="020B0609020000020004" pitchFamily="49" charset="0"/>
                <a:ea typeface="Cascadia Mono" panose="020B0609020000020004" pitchFamily="49" charset="0"/>
                <a:cs typeface="Cascadia Mono" panose="020B0609020000020004" pitchFamily="49" charset="0"/>
              </a:rPr>
              <a:t>(</a:t>
            </a:r>
            <a:r>
              <a:rPr lang="fr-FR" dirty="0" err="1">
                <a:latin typeface="Cascadia Mono" panose="020B0609020000020004" pitchFamily="49" charset="0"/>
                <a:ea typeface="Cascadia Mono" panose="020B0609020000020004" pitchFamily="49" charset="0"/>
                <a:cs typeface="Cascadia Mono" panose="020B0609020000020004" pitchFamily="49" charset="0"/>
              </a:rPr>
              <a:t>X,′John</a:t>
            </a:r>
            <a:r>
              <a:rPr lang="fr-FR" dirty="0">
                <a:latin typeface="Cascadia Mono" panose="020B0609020000020004" pitchFamily="49" charset="0"/>
                <a:ea typeface="Cascadia Mono" panose="020B0609020000020004" pitchFamily="49" charset="0"/>
                <a:cs typeface="Cascadia Mono" panose="020B0609020000020004" pitchFamily="49" charset="0"/>
              </a:rPr>
              <a:t>′).</a:t>
            </a: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0" indent="0">
              <a:buNone/>
            </a:pPr>
            <a:endParaRPr lang="fr-FR" sz="3000" dirty="0">
              <a:ea typeface="Cascadia Mono" panose="020B0609020000020004" pitchFamily="49" charset="0"/>
              <a:cs typeface="Cascadia Mono" panose="020B0609020000020004" pitchFamily="49" charset="0"/>
            </a:endParaRPr>
          </a:p>
          <a:p>
            <a:pPr marL="0" indent="0">
              <a:buNone/>
            </a:pPr>
            <a:r>
              <a:rPr lang="fr-FR" sz="3000" dirty="0">
                <a:ea typeface="Cascadia Mono" panose="020B0609020000020004" pitchFamily="49" charset="0"/>
                <a:cs typeface="Cascadia Mono" panose="020B0609020000020004" pitchFamily="49" charset="0"/>
              </a:rPr>
              <a:t>Réponse R4</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graphicFrame>
        <p:nvGraphicFramePr>
          <p:cNvPr id="5" name="Tableau 4"/>
          <p:cNvGraphicFramePr>
            <a:graphicFrameLocks noGrp="1"/>
          </p:cNvGraphicFramePr>
          <p:nvPr/>
        </p:nvGraphicFramePr>
        <p:xfrm>
          <a:off x="2277095" y="3327400"/>
          <a:ext cx="698716" cy="736600"/>
        </p:xfrm>
        <a:graphic>
          <a:graphicData uri="http://schemas.openxmlformats.org/drawingml/2006/table">
            <a:tbl>
              <a:tblPr firstRow="1" bandRow="1">
                <a:tableStyleId>{073A0DAA-6AF3-43AB-8588-CEC1D06C72B9}</a:tableStyleId>
              </a:tblPr>
              <a:tblGrid>
                <a:gridCol w="698716">
                  <a:extLst>
                    <a:ext uri="{9D8B030D-6E8A-4147-A177-3AD203B41FA5}">
                      <a16:colId xmlns:a16="http://schemas.microsoft.com/office/drawing/2014/main" val="2313617762"/>
                    </a:ext>
                  </a:extLst>
                </a:gridCol>
              </a:tblGrid>
              <a:tr h="0">
                <a:tc>
                  <a:txBody>
                    <a:bodyPr/>
                    <a:lstStyle/>
                    <a:p>
                      <a:r>
                        <a:rPr lang="fr-FR" dirty="0"/>
                        <a:t>X</a:t>
                      </a:r>
                    </a:p>
                  </a:txBody>
                  <a:tcPr/>
                </a:tc>
                <a:extLst>
                  <a:ext uri="{0D108BD9-81ED-4DB2-BD59-A6C34878D82A}">
                    <a16:rowId xmlns:a16="http://schemas.microsoft.com/office/drawing/2014/main" val="2486395662"/>
                  </a:ext>
                </a:extLst>
              </a:tr>
              <a:tr h="370840">
                <a:tc>
                  <a:txBody>
                    <a:bodyPr/>
                    <a:lstStyle/>
                    <a:p>
                      <a:r>
                        <a:rPr lang="fr-FR" dirty="0"/>
                        <a:t>1</a:t>
                      </a:r>
                    </a:p>
                  </a:txBody>
                  <a:tcPr/>
                </a:tc>
                <a:extLst>
                  <a:ext uri="{0D108BD9-81ED-4DB2-BD59-A6C34878D82A}">
                    <a16:rowId xmlns:a16="http://schemas.microsoft.com/office/drawing/2014/main" val="698815923"/>
                  </a:ext>
                </a:extLst>
              </a:tr>
            </a:tbl>
          </a:graphicData>
        </a:graphic>
      </p:graphicFrame>
      <p:graphicFrame>
        <p:nvGraphicFramePr>
          <p:cNvPr id="7" name="Tableau 6"/>
          <p:cNvGraphicFramePr>
            <a:graphicFrameLocks noGrp="1"/>
          </p:cNvGraphicFramePr>
          <p:nvPr/>
        </p:nvGraphicFramePr>
        <p:xfrm>
          <a:off x="457200" y="4934285"/>
          <a:ext cx="1588168" cy="74168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3425190586"/>
                    </a:ext>
                  </a:extLst>
                </a:gridCol>
                <a:gridCol w="794084">
                  <a:extLst>
                    <a:ext uri="{9D8B030D-6E8A-4147-A177-3AD203B41FA5}">
                      <a16:colId xmlns:a16="http://schemas.microsoft.com/office/drawing/2014/main" val="246658340"/>
                    </a:ext>
                  </a:extLst>
                </a:gridCol>
              </a:tblGrid>
              <a:tr h="370840">
                <a:tc>
                  <a:txBody>
                    <a:bodyPr/>
                    <a:lstStyle/>
                    <a:p>
                      <a:r>
                        <a:rPr lang="fr-FR" b="0" dirty="0"/>
                        <a:t>1</a:t>
                      </a:r>
                    </a:p>
                  </a:txBody>
                  <a:tcPr/>
                </a:tc>
                <a:tc>
                  <a:txBody>
                    <a:bodyPr/>
                    <a:lstStyle/>
                    <a:p>
                      <a:r>
                        <a:rPr lang="fr-FR" b="0" dirty="0"/>
                        <a:t>John</a:t>
                      </a:r>
                    </a:p>
                  </a:txBody>
                  <a:tcPr/>
                </a:tc>
                <a:extLst>
                  <a:ext uri="{0D108BD9-81ED-4DB2-BD59-A6C34878D82A}">
                    <a16:rowId xmlns:a16="http://schemas.microsoft.com/office/drawing/2014/main" val="2755076563"/>
                  </a:ext>
                </a:extLst>
              </a:tr>
              <a:tr h="370840">
                <a:tc>
                  <a:txBody>
                    <a:bodyPr/>
                    <a:lstStyle/>
                    <a:p>
                      <a:r>
                        <a:rPr lang="fr-FR" dirty="0"/>
                        <a:t>54</a:t>
                      </a:r>
                    </a:p>
                  </a:txBody>
                  <a:tcPr/>
                </a:tc>
                <a:tc>
                  <a:txBody>
                    <a:bodyPr/>
                    <a:lstStyle/>
                    <a:p>
                      <a:r>
                        <a:rPr lang="fr-FR" dirty="0"/>
                        <a:t>Chris</a:t>
                      </a:r>
                    </a:p>
                  </a:txBody>
                  <a:tcPr/>
                </a:tc>
                <a:extLst>
                  <a:ext uri="{0D108BD9-81ED-4DB2-BD59-A6C34878D82A}">
                    <a16:rowId xmlns:a16="http://schemas.microsoft.com/office/drawing/2014/main" val="3228736711"/>
                  </a:ext>
                </a:extLst>
              </a:tr>
            </a:tbl>
          </a:graphicData>
        </a:graphic>
      </p:graphicFrame>
      <p:sp>
        <p:nvSpPr>
          <p:cNvPr id="8" name="ZoneTexte 7"/>
          <p:cNvSpPr txBox="1"/>
          <p:nvPr/>
        </p:nvSpPr>
        <p:spPr>
          <a:xfrm>
            <a:off x="336884" y="4564953"/>
            <a:ext cx="182880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err="1">
                <a:ln>
                  <a:noFill/>
                </a:ln>
                <a:solidFill>
                  <a:srgbClr val="184A7C"/>
                </a:solidFill>
                <a:effectLst/>
                <a:uLnTx/>
                <a:uFillTx/>
                <a:latin typeface="Arial" charset="0"/>
                <a:ea typeface="ＭＳ Ｐゴシック" charset="0"/>
              </a:rPr>
              <a:t>hasname</a:t>
            </a:r>
            <a:endParaRPr kumimoji="0" lang="fr-FR" sz="18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9" name="Tableau 8"/>
          <p:cNvGraphicFramePr>
            <a:graphicFrameLocks noGrp="1"/>
          </p:cNvGraphicFramePr>
          <p:nvPr/>
        </p:nvGraphicFramePr>
        <p:xfrm>
          <a:off x="2406316" y="4946138"/>
          <a:ext cx="794084" cy="111252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r>
                        <a:rPr lang="fr-FR" b="0" dirty="0"/>
                        <a:t>John</a:t>
                      </a:r>
                    </a:p>
                  </a:txBody>
                  <a:tcPr/>
                </a:tc>
                <a:extLst>
                  <a:ext uri="{0D108BD9-81ED-4DB2-BD59-A6C34878D82A}">
                    <a16:rowId xmlns:a16="http://schemas.microsoft.com/office/drawing/2014/main" val="2755076563"/>
                  </a:ext>
                </a:extLst>
              </a:tr>
              <a:tr h="370840">
                <a:tc>
                  <a:txBody>
                    <a:bodyPr/>
                    <a:lstStyle/>
                    <a:p>
                      <a:r>
                        <a:rPr lang="fr-FR" dirty="0"/>
                        <a:t>Chris</a:t>
                      </a:r>
                    </a:p>
                  </a:txBody>
                  <a:tcPr/>
                </a:tc>
                <a:extLst>
                  <a:ext uri="{0D108BD9-81ED-4DB2-BD59-A6C34878D82A}">
                    <a16:rowId xmlns:a16="http://schemas.microsoft.com/office/drawing/2014/main" val="3228736711"/>
                  </a:ext>
                </a:extLst>
              </a:tr>
              <a:tr h="370840">
                <a:tc>
                  <a:txBody>
                    <a:bodyPr/>
                    <a:lstStyle/>
                    <a:p>
                      <a:r>
                        <a:rPr lang="fr-FR" dirty="0"/>
                        <a:t>Admin</a:t>
                      </a:r>
                    </a:p>
                  </a:txBody>
                  <a:tcPr/>
                </a:tc>
                <a:extLst>
                  <a:ext uri="{0D108BD9-81ED-4DB2-BD59-A6C34878D82A}">
                    <a16:rowId xmlns:a16="http://schemas.microsoft.com/office/drawing/2014/main" val="2257791967"/>
                  </a:ext>
                </a:extLst>
              </a:tr>
            </a:tbl>
          </a:graphicData>
        </a:graphic>
      </p:graphicFrame>
      <p:sp>
        <p:nvSpPr>
          <p:cNvPr id="10" name="ZoneTexte 9"/>
          <p:cNvSpPr txBox="1"/>
          <p:nvPr/>
        </p:nvSpPr>
        <p:spPr>
          <a:xfrm>
            <a:off x="2286000" y="4574312"/>
            <a:ext cx="182880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err="1">
                <a:ln>
                  <a:noFill/>
                </a:ln>
                <a:solidFill>
                  <a:srgbClr val="184A7C"/>
                </a:solidFill>
                <a:effectLst/>
                <a:uLnTx/>
                <a:uFillTx/>
                <a:latin typeface="Arial" charset="0"/>
                <a:ea typeface="ＭＳ Ｐゴシック" charset="0"/>
              </a:rPr>
              <a:t>name</a:t>
            </a:r>
            <a:endParaRPr kumimoji="0" lang="fr-FR" sz="18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11" name="Tableau 10"/>
          <p:cNvGraphicFramePr>
            <a:graphicFrameLocks noGrp="1"/>
          </p:cNvGraphicFramePr>
          <p:nvPr/>
        </p:nvGraphicFramePr>
        <p:xfrm>
          <a:off x="3757864" y="4943644"/>
          <a:ext cx="597568" cy="1112520"/>
        </p:xfrm>
        <a:graphic>
          <a:graphicData uri="http://schemas.openxmlformats.org/drawingml/2006/table">
            <a:tbl>
              <a:tblPr firstRow="1" bandRow="1">
                <a:tableStyleId>{616DA210-FB5B-4158-B5E0-FEB733F419BA}</a:tableStyleId>
              </a:tblPr>
              <a:tblGrid>
                <a:gridCol w="597568">
                  <a:extLst>
                    <a:ext uri="{9D8B030D-6E8A-4147-A177-3AD203B41FA5}">
                      <a16:colId xmlns:a16="http://schemas.microsoft.com/office/drawing/2014/main" val="246658340"/>
                    </a:ext>
                  </a:extLst>
                </a:gridCol>
              </a:tblGrid>
              <a:tr h="370840">
                <a:tc>
                  <a:txBody>
                    <a:bodyPr/>
                    <a:lstStyle/>
                    <a:p>
                      <a:r>
                        <a:rPr lang="fr-FR" b="0" dirty="0"/>
                        <a:t>1</a:t>
                      </a:r>
                    </a:p>
                  </a:txBody>
                  <a:tcPr/>
                </a:tc>
                <a:extLst>
                  <a:ext uri="{0D108BD9-81ED-4DB2-BD59-A6C34878D82A}">
                    <a16:rowId xmlns:a16="http://schemas.microsoft.com/office/drawing/2014/main" val="2755076563"/>
                  </a:ext>
                </a:extLst>
              </a:tr>
              <a:tr h="370840">
                <a:tc>
                  <a:txBody>
                    <a:bodyPr/>
                    <a:lstStyle/>
                    <a:p>
                      <a:r>
                        <a:rPr lang="fr-FR" dirty="0"/>
                        <a:t>54</a:t>
                      </a:r>
                    </a:p>
                  </a:txBody>
                  <a:tcPr/>
                </a:tc>
                <a:extLst>
                  <a:ext uri="{0D108BD9-81ED-4DB2-BD59-A6C34878D82A}">
                    <a16:rowId xmlns:a16="http://schemas.microsoft.com/office/drawing/2014/main" val="3228736711"/>
                  </a:ext>
                </a:extLst>
              </a:tr>
              <a:tr h="370840">
                <a:tc>
                  <a:txBody>
                    <a:bodyPr/>
                    <a:lstStyle/>
                    <a:p>
                      <a:r>
                        <a:rPr lang="fr-FR" dirty="0"/>
                        <a:t>0</a:t>
                      </a:r>
                    </a:p>
                  </a:txBody>
                  <a:tcPr/>
                </a:tc>
                <a:extLst>
                  <a:ext uri="{0D108BD9-81ED-4DB2-BD59-A6C34878D82A}">
                    <a16:rowId xmlns:a16="http://schemas.microsoft.com/office/drawing/2014/main" val="2257791967"/>
                  </a:ext>
                </a:extLst>
              </a:tr>
            </a:tbl>
          </a:graphicData>
        </a:graphic>
      </p:graphicFrame>
      <p:sp>
        <p:nvSpPr>
          <p:cNvPr id="12" name="ZoneTexte 11"/>
          <p:cNvSpPr txBox="1"/>
          <p:nvPr/>
        </p:nvSpPr>
        <p:spPr>
          <a:xfrm>
            <a:off x="3657599" y="4541984"/>
            <a:ext cx="182880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err="1">
                <a:ln>
                  <a:noFill/>
                </a:ln>
                <a:solidFill>
                  <a:srgbClr val="184A7C"/>
                </a:solidFill>
                <a:effectLst/>
                <a:uLnTx/>
                <a:uFillTx/>
                <a:latin typeface="Arial" charset="0"/>
                <a:ea typeface="ＭＳ Ｐゴシック" charset="0"/>
              </a:rPr>
              <a:t>userid</a:t>
            </a:r>
            <a:endParaRPr kumimoji="0" lang="fr-FR" sz="18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13" name="Tableau 12"/>
          <p:cNvGraphicFramePr>
            <a:graphicFrameLocks noGrp="1"/>
          </p:cNvGraphicFramePr>
          <p:nvPr/>
        </p:nvGraphicFramePr>
        <p:xfrm>
          <a:off x="4868780" y="4937873"/>
          <a:ext cx="597568" cy="1112520"/>
        </p:xfrm>
        <a:graphic>
          <a:graphicData uri="http://schemas.openxmlformats.org/drawingml/2006/table">
            <a:tbl>
              <a:tblPr firstRow="1" bandRow="1">
                <a:tableStyleId>{616DA210-FB5B-4158-B5E0-FEB733F419BA}</a:tableStyleId>
              </a:tblPr>
              <a:tblGrid>
                <a:gridCol w="597568">
                  <a:extLst>
                    <a:ext uri="{9D8B030D-6E8A-4147-A177-3AD203B41FA5}">
                      <a16:colId xmlns:a16="http://schemas.microsoft.com/office/drawing/2014/main" val="246658340"/>
                    </a:ext>
                  </a:extLst>
                </a:gridCol>
              </a:tblGrid>
              <a:tr h="370840">
                <a:tc>
                  <a:txBody>
                    <a:bodyPr/>
                    <a:lstStyle/>
                    <a:p>
                      <a:r>
                        <a:rPr lang="fr-FR" b="0" dirty="0"/>
                        <a:t>1</a:t>
                      </a:r>
                    </a:p>
                  </a:txBody>
                  <a:tcPr/>
                </a:tc>
                <a:extLst>
                  <a:ext uri="{0D108BD9-81ED-4DB2-BD59-A6C34878D82A}">
                    <a16:rowId xmlns:a16="http://schemas.microsoft.com/office/drawing/2014/main" val="2755076563"/>
                  </a:ext>
                </a:extLst>
              </a:tr>
              <a:tr h="370840">
                <a:tc>
                  <a:txBody>
                    <a:bodyPr/>
                    <a:lstStyle/>
                    <a:p>
                      <a:r>
                        <a:rPr lang="fr-FR" dirty="0"/>
                        <a:t>54</a:t>
                      </a:r>
                    </a:p>
                  </a:txBody>
                  <a:tcPr/>
                </a:tc>
                <a:extLst>
                  <a:ext uri="{0D108BD9-81ED-4DB2-BD59-A6C34878D82A}">
                    <a16:rowId xmlns:a16="http://schemas.microsoft.com/office/drawing/2014/main" val="3228736711"/>
                  </a:ext>
                </a:extLst>
              </a:tr>
              <a:tr h="370840">
                <a:tc>
                  <a:txBody>
                    <a:bodyPr/>
                    <a:lstStyle/>
                    <a:p>
                      <a:r>
                        <a:rPr lang="fr-FR" dirty="0"/>
                        <a:t>0</a:t>
                      </a:r>
                    </a:p>
                  </a:txBody>
                  <a:tcPr/>
                </a:tc>
                <a:extLst>
                  <a:ext uri="{0D108BD9-81ED-4DB2-BD59-A6C34878D82A}">
                    <a16:rowId xmlns:a16="http://schemas.microsoft.com/office/drawing/2014/main" val="2257791967"/>
                  </a:ext>
                </a:extLst>
              </a:tr>
            </a:tbl>
          </a:graphicData>
        </a:graphic>
      </p:graphicFrame>
      <p:sp>
        <p:nvSpPr>
          <p:cNvPr id="14" name="ZoneTexte 13"/>
          <p:cNvSpPr txBox="1"/>
          <p:nvPr/>
        </p:nvSpPr>
        <p:spPr>
          <a:xfrm>
            <a:off x="4768515" y="4536213"/>
            <a:ext cx="182880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err="1">
                <a:ln>
                  <a:noFill/>
                </a:ln>
                <a:solidFill>
                  <a:srgbClr val="184A7C"/>
                </a:solidFill>
                <a:effectLst/>
                <a:uLnTx/>
                <a:uFillTx/>
                <a:latin typeface="Arial" charset="0"/>
                <a:ea typeface="ＭＳ Ｐゴシック" charset="0"/>
              </a:rPr>
              <a:t>human</a:t>
            </a:r>
            <a:endParaRPr kumimoji="0" lang="fr-FR" sz="1800" b="0" i="0" u="none" strike="noStrike" kern="1200" cap="none" spc="0" normalizeH="0" baseline="0" noProof="0" dirty="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5563814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010" y="1129786"/>
            <a:ext cx="9103895" cy="4896544"/>
          </a:xfrm>
        </p:spPr>
        <p:txBody>
          <a:bodyPr>
            <a:normAutofit fontScale="92500" lnSpcReduction="20000"/>
          </a:bodyPr>
          <a:lstStyle/>
          <a:p>
            <a:pPr marL="0" indent="0">
              <a:buNone/>
            </a:pPr>
            <a:r>
              <a:rPr lang="fr-FR" dirty="0">
                <a:solidFill>
                  <a:schemeClr val="accent1"/>
                </a:solidFill>
              </a:rPr>
              <a:t>OMQA: L’approche par réécriture </a:t>
            </a:r>
          </a:p>
          <a:p>
            <a:pPr marL="0" indent="0">
              <a:buNone/>
            </a:pPr>
            <a:r>
              <a:rPr lang="fr-FR" b="0" dirty="0"/>
              <a:t>Neuf réécritures exprimées avec des prédicats qui ont au moins un fait dans la Abo ou dans la base de faits</a:t>
            </a:r>
            <a:endParaRPr lang="fr-FR" dirty="0">
              <a:solidFill>
                <a:schemeClr val="accent1"/>
              </a:solidFill>
            </a:endParaRP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r1(X) :−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(X,N),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r2(X) :− sn1user(X,N),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r3(X) :− sn1user(X,N), sn1user(</a:t>
            </a:r>
            <a:r>
              <a:rPr lang="fr-FR" sz="18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r4(X) :− sn1user(X,N), sn2myid(</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r5(X) :− sn2myid(X,N),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r6(X) :− sn2myid(X,N), sn1user(</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r7(X) :− sn2myid(X,N), sn2myid(</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r8(X) :−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(X,N), sn1user(</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p>
          <a:p>
            <a:pPr marL="889000" lvl="2" indent="-514350">
              <a:buFont typeface="+mj-lt"/>
              <a:buAutoNum type="arabicPeriod"/>
            </a:pPr>
            <a:r>
              <a:rPr lang="fr-FR" sz="1800" b="0" dirty="0">
                <a:latin typeface="Cascadia Mono" panose="020B0609020000020004" pitchFamily="49" charset="0"/>
                <a:ea typeface="Cascadia Mono" panose="020B0609020000020004" pitchFamily="49" charset="0"/>
                <a:cs typeface="Cascadia Mono" panose="020B0609020000020004" pitchFamily="49" charset="0"/>
              </a:rPr>
              <a:t>r9(X) :− </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hasname</a:t>
            </a:r>
            <a:r>
              <a:rPr lang="fr-FR" sz="1800" b="0" dirty="0">
                <a:latin typeface="Cascadia Mono" panose="020B0609020000020004" pitchFamily="49" charset="0"/>
                <a:ea typeface="Cascadia Mono" panose="020B0609020000020004" pitchFamily="49" charset="0"/>
                <a:cs typeface="Cascadia Mono" panose="020B0609020000020004" pitchFamily="49" charset="0"/>
              </a:rPr>
              <a:t>(X,N), sn2myid(</a:t>
            </a:r>
            <a:r>
              <a:rPr lang="fr-FR" sz="1800" b="0" dirty="0" err="1">
                <a:latin typeface="Cascadia Mono" panose="020B0609020000020004" pitchFamily="49" charset="0"/>
                <a:ea typeface="Cascadia Mono" panose="020B0609020000020004" pitchFamily="49" charset="0"/>
                <a:cs typeface="Cascadia Mono" panose="020B0609020000020004" pitchFamily="49" charset="0"/>
              </a:rPr>
              <a:t>X,′John</a:t>
            </a:r>
            <a:r>
              <a:rPr lang="fr-FR" sz="1800" b="0" dirty="0">
                <a:latin typeface="Cascadia Mono" panose="020B0609020000020004" pitchFamily="49" charset="0"/>
                <a:ea typeface="Cascadia Mono" panose="020B0609020000020004" pitchFamily="49" charset="0"/>
                <a:cs typeface="Cascadia Mono" panose="020B0609020000020004" pitchFamily="49" charset="0"/>
              </a:rPr>
              <a:t>′).</a:t>
            </a:r>
            <a:endParaRPr lang="fr-FR" sz="1800" dirty="0">
              <a:latin typeface="Cascadia Mono" panose="020B0609020000020004" pitchFamily="49" charset="0"/>
              <a:ea typeface="Cascadia Mono" panose="020B0609020000020004" pitchFamily="49" charset="0"/>
              <a:cs typeface="Cascadia Mono" panose="020B0609020000020004" pitchFamily="49" charset="0"/>
            </a:endParaRPr>
          </a:p>
          <a:p>
            <a:pPr marL="0" indent="0">
              <a:buNone/>
            </a:pPr>
            <a:r>
              <a:rPr lang="fr-FR" sz="3000" dirty="0">
                <a:ea typeface="Cascadia Mono" panose="020B0609020000020004" pitchFamily="49" charset="0"/>
                <a:cs typeface="Cascadia Mono" panose="020B0609020000020004" pitchFamily="49" charset="0"/>
              </a:rPr>
              <a:t>Réponse R4</a:t>
            </a:r>
          </a:p>
          <a:p>
            <a:pPr marL="0" indent="0">
              <a:buNone/>
            </a:pPr>
            <a:r>
              <a:rPr lang="fr-FR" sz="2400" b="0" dirty="0">
                <a:ea typeface="Cascadia Mono" panose="020B0609020000020004" pitchFamily="49" charset="0"/>
                <a:cs typeface="Cascadia Mono" panose="020B0609020000020004" pitchFamily="49" charset="0"/>
              </a:rPr>
              <a:t>Seule r3 donne une réponse avec les trois faits de la </a:t>
            </a:r>
            <a:r>
              <a:rPr lang="fr-FR" sz="2400" b="0" dirty="0" err="1">
                <a:ea typeface="Cascadia Mono" panose="020B0609020000020004" pitchFamily="49" charset="0"/>
                <a:cs typeface="Cascadia Mono" panose="020B0609020000020004" pitchFamily="49" charset="0"/>
              </a:rPr>
              <a:t>ABox</a:t>
            </a:r>
            <a:r>
              <a:rPr lang="fr-FR" sz="2400" b="0" dirty="0">
                <a:ea typeface="Cascadia Mono" panose="020B0609020000020004" pitchFamily="49" charset="0"/>
                <a:cs typeface="Cascadia Mono" panose="020B0609020000020004" pitchFamily="49" charset="0"/>
              </a:rPr>
              <a:t> et de la base de faits.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graphicFrame>
        <p:nvGraphicFramePr>
          <p:cNvPr id="15" name="Tableau 14"/>
          <p:cNvGraphicFramePr>
            <a:graphicFrameLocks noGrp="1"/>
          </p:cNvGraphicFramePr>
          <p:nvPr/>
        </p:nvGraphicFramePr>
        <p:xfrm>
          <a:off x="1033832" y="5454740"/>
          <a:ext cx="698716" cy="736600"/>
        </p:xfrm>
        <a:graphic>
          <a:graphicData uri="http://schemas.openxmlformats.org/drawingml/2006/table">
            <a:tbl>
              <a:tblPr firstRow="1" bandRow="1">
                <a:tableStyleId>{073A0DAA-6AF3-43AB-8588-CEC1D06C72B9}</a:tableStyleId>
              </a:tblPr>
              <a:tblGrid>
                <a:gridCol w="698716">
                  <a:extLst>
                    <a:ext uri="{9D8B030D-6E8A-4147-A177-3AD203B41FA5}">
                      <a16:colId xmlns:a16="http://schemas.microsoft.com/office/drawing/2014/main" val="2313617762"/>
                    </a:ext>
                  </a:extLst>
                </a:gridCol>
              </a:tblGrid>
              <a:tr h="0">
                <a:tc>
                  <a:txBody>
                    <a:bodyPr/>
                    <a:lstStyle/>
                    <a:p>
                      <a:r>
                        <a:rPr lang="fr-FR" dirty="0"/>
                        <a:t>X</a:t>
                      </a:r>
                    </a:p>
                  </a:txBody>
                  <a:tcPr/>
                </a:tc>
                <a:extLst>
                  <a:ext uri="{0D108BD9-81ED-4DB2-BD59-A6C34878D82A}">
                    <a16:rowId xmlns:a16="http://schemas.microsoft.com/office/drawing/2014/main" val="2486395662"/>
                  </a:ext>
                </a:extLst>
              </a:tr>
              <a:tr h="370840">
                <a:tc>
                  <a:txBody>
                    <a:bodyPr/>
                    <a:lstStyle/>
                    <a:p>
                      <a:r>
                        <a:rPr lang="fr-FR" dirty="0"/>
                        <a:t>1</a:t>
                      </a:r>
                    </a:p>
                  </a:txBody>
                  <a:tcPr/>
                </a:tc>
                <a:extLst>
                  <a:ext uri="{0D108BD9-81ED-4DB2-BD59-A6C34878D82A}">
                    <a16:rowId xmlns:a16="http://schemas.microsoft.com/office/drawing/2014/main" val="698815923"/>
                  </a:ext>
                </a:extLst>
              </a:tr>
            </a:tbl>
          </a:graphicData>
        </a:graphic>
      </p:graphicFrame>
      <p:sp>
        <p:nvSpPr>
          <p:cNvPr id="6" name="ZoneTexte 5"/>
          <p:cNvSpPr txBox="1"/>
          <p:nvPr/>
        </p:nvSpPr>
        <p:spPr>
          <a:xfrm>
            <a:off x="528506" y="5822008"/>
            <a:ext cx="505326"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184A7C"/>
                </a:solidFill>
                <a:effectLst/>
                <a:uLnTx/>
                <a:uFillTx/>
                <a:latin typeface="Arial" charset="0"/>
                <a:ea typeface="ＭＳ Ｐゴシック" charset="0"/>
              </a:rPr>
              <a:t>r3</a:t>
            </a:r>
          </a:p>
        </p:txBody>
      </p:sp>
    </p:spTree>
    <p:extLst>
      <p:ext uri="{BB962C8B-B14F-4D97-AF65-F5344CB8AC3E}">
        <p14:creationId xmlns:p14="http://schemas.microsoft.com/office/powerpoint/2010/main" val="39726530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92505" y="1268760"/>
            <a:ext cx="9103895" cy="4896544"/>
          </a:xfrm>
        </p:spPr>
        <p:txBody>
          <a:bodyPr>
            <a:normAutofit fontScale="85000" lnSpcReduction="10000"/>
          </a:bodyPr>
          <a:lstStyle/>
          <a:p>
            <a:pPr marL="0" indent="0">
              <a:buNone/>
            </a:pPr>
            <a:r>
              <a:rPr lang="fr-FR" dirty="0" err="1">
                <a:solidFill>
                  <a:schemeClr val="accent1"/>
                </a:solidFill>
              </a:rPr>
              <a:t>Ontology-Based</a:t>
            </a:r>
            <a:r>
              <a:rPr lang="fr-FR" dirty="0">
                <a:solidFill>
                  <a:schemeClr val="accent1"/>
                </a:solidFill>
              </a:rPr>
              <a:t> Data Access (OBDA)</a:t>
            </a:r>
          </a:p>
          <a:p>
            <a:pPr marL="0" indent="0">
              <a:buNone/>
            </a:pPr>
            <a:r>
              <a:rPr lang="fr-FR" dirty="0"/>
              <a:t>Trois principales approches sont utilisées :</a:t>
            </a:r>
          </a:p>
          <a:p>
            <a:pPr marL="514350" indent="-514350">
              <a:buFont typeface="+mj-lt"/>
              <a:buAutoNum type="arabicPeriod"/>
            </a:pPr>
            <a:r>
              <a:rPr lang="fr-FR" dirty="0"/>
              <a:t>Approche par matérialisation et saturation :   </a:t>
            </a:r>
          </a:p>
          <a:p>
            <a:pPr marL="704850" lvl="1" indent="-514350">
              <a:buFont typeface="Arial" panose="020B0604020202020204" pitchFamily="34" charset="0"/>
              <a:buChar char="•"/>
            </a:pPr>
            <a:r>
              <a:rPr lang="fr-FR" b="1" dirty="0"/>
              <a:t>Principe</a:t>
            </a:r>
            <a:r>
              <a:rPr lang="fr-FR" dirty="0"/>
              <a:t> : Les données des différentes sources sont regroupées dans une base de faits unique (notée F). Ensuite, une saturation est appliquée pour enrichir cette base avec les connaissances déduites de l’ontologie.  </a:t>
            </a:r>
          </a:p>
          <a:p>
            <a:pPr marL="704850" lvl="1" indent="-514350">
              <a:buFont typeface="Arial" panose="020B0604020202020204" pitchFamily="34" charset="0"/>
              <a:buChar char="•"/>
            </a:pPr>
            <a:r>
              <a:rPr lang="fr-FR" b="1" dirty="0"/>
              <a:t>Utilisation</a:t>
            </a:r>
            <a:r>
              <a:rPr lang="fr-FR" dirty="0"/>
              <a:t> : Une fois saturée (notée F’), cette base de faits élargie peut être interrogée directement à l’aide d’un système de gestion de bases de données classique.</a:t>
            </a:r>
          </a:p>
          <a:p>
            <a:pPr marL="514350" indent="-514350">
              <a:buFont typeface="+mj-lt"/>
              <a:buAutoNum type="arabicPeriod"/>
            </a:pPr>
            <a:r>
              <a:rPr lang="fr-FR" dirty="0"/>
              <a:t>Approche par matérialisation et réécriture :   </a:t>
            </a:r>
          </a:p>
          <a:p>
            <a:pPr marL="704850" lvl="1" indent="-514350">
              <a:buFont typeface="Arial" panose="020B0604020202020204" pitchFamily="34" charset="0"/>
              <a:buChar char="•"/>
            </a:pPr>
            <a:r>
              <a:rPr lang="fr-FR" b="1" dirty="0"/>
              <a:t>Principe</a:t>
            </a:r>
            <a:r>
              <a:rPr lang="fr-FR" dirty="0"/>
              <a:t> : Les données sont regroupées dans une base de faits (F) et, pour répondre aux requêtes, celles-ci sont réécrites en tenant compte de l’ontologie. Cela permet de formuler les requêtes de façon à intégrer les connaissances de l’ontologie dans la recherche des réponses.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938884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1. Introduction</a:t>
            </a:r>
          </a:p>
        </p:txBody>
      </p:sp>
      <p:sp>
        <p:nvSpPr>
          <p:cNvPr id="3" name="Espace réservé du contenu 2"/>
          <p:cNvSpPr>
            <a:spLocks noGrp="1"/>
          </p:cNvSpPr>
          <p:nvPr>
            <p:ph idx="1"/>
          </p:nvPr>
        </p:nvSpPr>
        <p:spPr>
          <a:xfrm>
            <a:off x="448515" y="1268760"/>
            <a:ext cx="8398705" cy="4896544"/>
          </a:xfrm>
        </p:spPr>
        <p:txBody>
          <a:bodyPr/>
          <a:lstStyle/>
          <a:p>
            <a:pPr marL="0" indent="0">
              <a:buNone/>
            </a:pPr>
            <a:r>
              <a:rPr lang="fr-FR" dirty="0">
                <a:solidFill>
                  <a:schemeClr val="accent1"/>
                </a:solidFill>
              </a:rPr>
              <a:t>Gestion des données en entreprise</a:t>
            </a:r>
          </a:p>
          <a:p>
            <a:pPr>
              <a:buFont typeface="Arial" panose="020B0604020202020204" pitchFamily="34" charset="0"/>
              <a:buChar char="•"/>
            </a:pPr>
            <a:r>
              <a:rPr lang="fr-FR" b="0" dirty="0"/>
              <a:t>Importance croissante des données volatiles</a:t>
            </a:r>
          </a:p>
          <a:p>
            <a:pPr>
              <a:buFont typeface="Arial" panose="020B0604020202020204" pitchFamily="34" charset="0"/>
              <a:buChar char="•"/>
            </a:pPr>
            <a:r>
              <a:rPr lang="fr-FR" b="0" dirty="0"/>
              <a:t>Enrichissement par des sources externes</a:t>
            </a:r>
          </a:p>
          <a:p>
            <a:pPr>
              <a:buFont typeface="Arial" panose="020B0604020202020204" pitchFamily="34" charset="0"/>
              <a:buChar char="•"/>
            </a:pPr>
            <a:r>
              <a:rPr lang="fr-FR" dirty="0"/>
              <a:t>Exemple : </a:t>
            </a:r>
            <a:r>
              <a:rPr lang="fr-FR" b="0" dirty="0"/>
              <a:t>Analyse des ventes avec données locales</a:t>
            </a:r>
          </a:p>
          <a:p>
            <a:pPr>
              <a:buFont typeface="Arial" panose="020B0604020202020204" pitchFamily="34" charset="0"/>
              <a:buChar char="•"/>
            </a:pPr>
            <a:r>
              <a:rPr lang="fr-FR" dirty="0"/>
              <a:t>Deux approches : </a:t>
            </a:r>
          </a:p>
          <a:p>
            <a:pPr lvl="1">
              <a:buFont typeface="Arial" panose="020B0604020202020204" pitchFamily="34" charset="0"/>
              <a:buChar char="•"/>
            </a:pPr>
            <a:r>
              <a:rPr lang="fr-FR" dirty="0"/>
              <a:t>Duplication : contrôle total, coûteux </a:t>
            </a:r>
          </a:p>
          <a:p>
            <a:pPr lvl="1">
              <a:buFont typeface="Arial" panose="020B0604020202020204" pitchFamily="34" charset="0"/>
              <a:buChar char="•"/>
            </a:pPr>
            <a:r>
              <a:rPr lang="fr-FR" dirty="0"/>
              <a:t>Accès en temps réel : données à jour, dépendance fournisseur</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5</a:t>
            </a:fld>
            <a:endParaRPr lang="fr-FR"/>
          </a:p>
        </p:txBody>
      </p:sp>
    </p:spTree>
    <p:extLst>
      <p:ext uri="{BB962C8B-B14F-4D97-AF65-F5344CB8AC3E}">
        <p14:creationId xmlns:p14="http://schemas.microsoft.com/office/powerpoint/2010/main" val="21067507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92505" y="1268760"/>
            <a:ext cx="9103895" cy="4896544"/>
          </a:xfrm>
        </p:spPr>
        <p:txBody>
          <a:bodyPr>
            <a:normAutofit fontScale="92500" lnSpcReduction="10000"/>
          </a:bodyPr>
          <a:lstStyle/>
          <a:p>
            <a:pPr marL="0" indent="0">
              <a:buNone/>
            </a:pPr>
            <a:r>
              <a:rPr lang="fr-FR" dirty="0" err="1">
                <a:solidFill>
                  <a:schemeClr val="accent1"/>
                </a:solidFill>
              </a:rPr>
              <a:t>Ontology-Based</a:t>
            </a:r>
            <a:r>
              <a:rPr lang="fr-FR" dirty="0">
                <a:solidFill>
                  <a:schemeClr val="accent1"/>
                </a:solidFill>
              </a:rPr>
              <a:t> Data Access (OBDA)</a:t>
            </a:r>
          </a:p>
          <a:p>
            <a:pPr marL="0" indent="0">
              <a:buNone/>
            </a:pPr>
            <a:r>
              <a:rPr lang="fr-FR" dirty="0"/>
              <a:t>3. Approche par médiation et réécriture (</a:t>
            </a:r>
            <a:r>
              <a:rPr lang="fr-FR" dirty="0" err="1"/>
              <a:t>Calvanese</a:t>
            </a:r>
            <a:r>
              <a:rPr lang="fr-FR" dirty="0"/>
              <a:t> et al., 2007, 2011) :   </a:t>
            </a:r>
          </a:p>
          <a:p>
            <a:pPr marL="704850" lvl="1" indent="-514350">
              <a:buFont typeface="Arial" panose="020B0604020202020204" pitchFamily="34" charset="0"/>
              <a:buChar char="•"/>
            </a:pPr>
            <a:r>
              <a:rPr lang="fr-FR" b="1" dirty="0"/>
              <a:t>Principe</a:t>
            </a:r>
            <a:r>
              <a:rPr lang="fr-FR" dirty="0"/>
              <a:t> : Les données restent dans leurs sources d'origine. La requête est d’abord réécrite en fonction de l’ontologie, puis en fonction des </a:t>
            </a:r>
            <a:r>
              <a:rPr lang="fr-FR" dirty="0" err="1"/>
              <a:t>mappings</a:t>
            </a:r>
            <a:r>
              <a:rPr lang="fr-FR" dirty="0"/>
              <a:t> entre l’ontologie et les sources. Si l’ontologie et les </a:t>
            </a:r>
            <a:r>
              <a:rPr lang="fr-FR" dirty="0" err="1"/>
              <a:t>mappings</a:t>
            </a:r>
            <a:r>
              <a:rPr lang="fr-FR" dirty="0"/>
              <a:t> utilisent des langages compatibles, les deux étapes de réécriture peuvent être fusionnées en une seule, ce qui simplifie le processus (</a:t>
            </a:r>
            <a:r>
              <a:rPr lang="fr-FR" dirty="0" err="1"/>
              <a:t>Ennaoui</a:t>
            </a:r>
            <a:r>
              <a:rPr lang="fr-FR" dirty="0"/>
              <a:t> et al., 2021).   </a:t>
            </a:r>
          </a:p>
          <a:p>
            <a:pPr marL="0" indent="0">
              <a:buNone/>
            </a:pPr>
            <a:r>
              <a:rPr lang="fr-FR" dirty="0"/>
              <a:t>L'approche par médiation et saturation n'est pas envisageable car la saturation nécessite une base de faits unique, ce qui n'est pas possible ici du fait de l'accès direct aux sources de données locales.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27513685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pic>
        <p:nvPicPr>
          <p:cNvPr id="5" name="Image 4"/>
          <p:cNvPicPr>
            <a:picLocks noChangeAspect="1"/>
          </p:cNvPicPr>
          <p:nvPr/>
        </p:nvPicPr>
        <p:blipFill>
          <a:blip r:embed="rId2"/>
          <a:stretch>
            <a:fillRect/>
          </a:stretch>
        </p:blipFill>
        <p:spPr>
          <a:xfrm>
            <a:off x="1039904" y="1166000"/>
            <a:ext cx="7499685" cy="5619233"/>
          </a:xfrm>
          <a:prstGeom prst="rect">
            <a:avLst/>
          </a:prstGeom>
        </p:spPr>
      </p:pic>
      <p:sp>
        <p:nvSpPr>
          <p:cNvPr id="3" name="Espace réservé du contenu 2"/>
          <p:cNvSpPr>
            <a:spLocks noGrp="1"/>
          </p:cNvSpPr>
          <p:nvPr>
            <p:ph idx="1"/>
          </p:nvPr>
        </p:nvSpPr>
        <p:spPr>
          <a:xfrm>
            <a:off x="0" y="1166000"/>
            <a:ext cx="1568544" cy="918628"/>
          </a:xfrm>
        </p:spPr>
        <p:txBody>
          <a:bodyPr>
            <a:normAutofit lnSpcReduction="10000"/>
          </a:bodyPr>
          <a:lstStyle/>
          <a:p>
            <a:pPr marL="0" indent="0">
              <a:buNone/>
            </a:pPr>
            <a:r>
              <a:rPr lang="fr-FR" dirty="0">
                <a:solidFill>
                  <a:schemeClr val="accent1"/>
                </a:solidFill>
              </a:rPr>
              <a:t>Exemple d’OBDA</a:t>
            </a:r>
          </a:p>
          <a:p>
            <a:pPr marL="0" indent="0">
              <a:buNone/>
            </a:pPr>
            <a:endParaRPr lang="fr-FR" dirty="0">
              <a:solidFill>
                <a:schemeClr val="accent1"/>
              </a:solidFill>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264069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71997" y="1174376"/>
            <a:ext cx="2500873" cy="4509247"/>
          </a:xfrm>
        </p:spPr>
        <p:txBody>
          <a:bodyPr/>
          <a:lstStyle/>
          <a:p>
            <a:pPr marL="0" indent="0">
              <a:buNone/>
            </a:pPr>
            <a:r>
              <a:rPr lang="fr-FR" dirty="0">
                <a:solidFill>
                  <a:schemeClr val="accent1"/>
                </a:solidFill>
              </a:rPr>
              <a:t>OBDA - Approche par matérialisation et saturation</a:t>
            </a:r>
          </a:p>
          <a:p>
            <a:pPr marL="0" indent="0">
              <a:buNone/>
            </a:pPr>
            <a:endParaRPr lang="fr-FR" dirty="0">
              <a:solidFill>
                <a:schemeClr val="accent1"/>
              </a:solidFill>
            </a:endParaRPr>
          </a:p>
        </p:txBody>
      </p:sp>
      <p:pic>
        <p:nvPicPr>
          <p:cNvPr id="6" name="Image 5"/>
          <p:cNvPicPr>
            <a:picLocks noChangeAspect="1"/>
          </p:cNvPicPr>
          <p:nvPr/>
        </p:nvPicPr>
        <p:blipFill>
          <a:blip r:embed="rId2"/>
          <a:stretch>
            <a:fillRect/>
          </a:stretch>
        </p:blipFill>
        <p:spPr>
          <a:xfrm>
            <a:off x="2562631" y="1174376"/>
            <a:ext cx="6509372" cy="5438908"/>
          </a:xfrm>
          <a:prstGeom prst="rect">
            <a:avLst/>
          </a:prstGeom>
        </p:spPr>
      </p:pic>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2031992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0" y="1092200"/>
            <a:ext cx="9103895" cy="4896544"/>
          </a:xfrm>
        </p:spPr>
        <p:txBody>
          <a:bodyPr>
            <a:normAutofit/>
          </a:bodyPr>
          <a:lstStyle/>
          <a:p>
            <a:pPr marL="0" indent="0">
              <a:buNone/>
            </a:pPr>
            <a:r>
              <a:rPr lang="fr-FR" dirty="0">
                <a:solidFill>
                  <a:schemeClr val="accent1"/>
                </a:solidFill>
              </a:rPr>
              <a:t>OMQA: approche par matérialisation et saturation</a:t>
            </a:r>
          </a:p>
          <a:p>
            <a:pPr marL="0" indent="0">
              <a:buNone/>
            </a:pPr>
            <a:r>
              <a:rPr lang="fr-FR" sz="3000" dirty="0">
                <a:ea typeface="Cascadia Mono" panose="020B0609020000020004" pitchFamily="49" charset="0"/>
                <a:cs typeface="Cascadia Mono" panose="020B0609020000020004" pitchFamily="49" charset="0"/>
              </a:rPr>
              <a:t>Réponse R3</a:t>
            </a:r>
          </a:p>
        </p:txBody>
      </p:sp>
      <p:sp>
        <p:nvSpPr>
          <p:cNvPr id="4" name="Espace réservé du numéro de diapositive 3"/>
          <p:cNvSpPr>
            <a:spLocks noGrp="1"/>
          </p:cNvSpPr>
          <p:nvPr>
            <p:ph type="sldNum" sz="quarter" idx="12"/>
          </p:nvPr>
        </p:nvSpPr>
        <p:spPr>
          <a:xfrm>
            <a:off x="7935948" y="6385090"/>
            <a:ext cx="11880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graphicFrame>
        <p:nvGraphicFramePr>
          <p:cNvPr id="5" name="Tableau 4"/>
          <p:cNvGraphicFramePr>
            <a:graphicFrameLocks noGrp="1"/>
          </p:cNvGraphicFramePr>
          <p:nvPr/>
        </p:nvGraphicFramePr>
        <p:xfrm>
          <a:off x="2306051" y="1650919"/>
          <a:ext cx="3706170" cy="736600"/>
        </p:xfrm>
        <a:graphic>
          <a:graphicData uri="http://schemas.openxmlformats.org/drawingml/2006/table">
            <a:tbl>
              <a:tblPr firstRow="1" bandRow="1">
                <a:tableStyleId>{073A0DAA-6AF3-43AB-8588-CEC1D06C72B9}</a:tableStyleId>
              </a:tblPr>
              <a:tblGrid>
                <a:gridCol w="1235390">
                  <a:extLst>
                    <a:ext uri="{9D8B030D-6E8A-4147-A177-3AD203B41FA5}">
                      <a16:colId xmlns:a16="http://schemas.microsoft.com/office/drawing/2014/main" val="2313617762"/>
                    </a:ext>
                  </a:extLst>
                </a:gridCol>
                <a:gridCol w="1235390">
                  <a:extLst>
                    <a:ext uri="{9D8B030D-6E8A-4147-A177-3AD203B41FA5}">
                      <a16:colId xmlns:a16="http://schemas.microsoft.com/office/drawing/2014/main" val="3019419835"/>
                    </a:ext>
                  </a:extLst>
                </a:gridCol>
                <a:gridCol w="1235390">
                  <a:extLst>
                    <a:ext uri="{9D8B030D-6E8A-4147-A177-3AD203B41FA5}">
                      <a16:colId xmlns:a16="http://schemas.microsoft.com/office/drawing/2014/main" val="3194237308"/>
                    </a:ext>
                  </a:extLst>
                </a:gridCol>
              </a:tblGrid>
              <a:tr h="340360">
                <a:tc>
                  <a:txBody>
                    <a:bodyPr/>
                    <a:lstStyle/>
                    <a:p>
                      <a:r>
                        <a:rPr lang="fr-FR" dirty="0" err="1"/>
                        <a:t>userid</a:t>
                      </a:r>
                      <a:endParaRPr lang="fr-FR" dirty="0"/>
                    </a:p>
                  </a:txBody>
                  <a:tcPr/>
                </a:tc>
                <a:tc>
                  <a:txBody>
                    <a:bodyPr/>
                    <a:lstStyle/>
                    <a:p>
                      <a:r>
                        <a:rPr lang="fr-FR" dirty="0" err="1"/>
                        <a:t>Statusid</a:t>
                      </a:r>
                      <a:endParaRPr lang="fr-FR" dirty="0"/>
                    </a:p>
                  </a:txBody>
                  <a:tcPr/>
                </a:tc>
                <a:tc>
                  <a:txBody>
                    <a:bodyPr/>
                    <a:lstStyle/>
                    <a:p>
                      <a:r>
                        <a:rPr lang="fr-FR" dirty="0" err="1"/>
                        <a:t>Viewcount</a:t>
                      </a:r>
                      <a:endParaRPr lang="fr-FR" dirty="0"/>
                    </a:p>
                  </a:txBody>
                  <a:tcPr/>
                </a:tc>
                <a:extLst>
                  <a:ext uri="{0D108BD9-81ED-4DB2-BD59-A6C34878D82A}">
                    <a16:rowId xmlns:a16="http://schemas.microsoft.com/office/drawing/2014/main" val="2486395662"/>
                  </a:ext>
                </a:extLst>
              </a:tr>
              <a:tr h="370840">
                <a:tc>
                  <a:txBody>
                    <a:bodyPr/>
                    <a:lstStyle/>
                    <a:p>
                      <a:r>
                        <a:rPr lang="fr-FR" dirty="0"/>
                        <a:t>54</a:t>
                      </a:r>
                    </a:p>
                  </a:txBody>
                  <a:tcPr/>
                </a:tc>
                <a:tc>
                  <a:txBody>
                    <a:bodyPr/>
                    <a:lstStyle/>
                    <a:p>
                      <a:r>
                        <a:rPr lang="fr-FR" dirty="0"/>
                        <a:t>12</a:t>
                      </a:r>
                    </a:p>
                  </a:txBody>
                  <a:tcPr/>
                </a:tc>
                <a:tc>
                  <a:txBody>
                    <a:bodyPr/>
                    <a:lstStyle/>
                    <a:p>
                      <a:r>
                        <a:rPr lang="fr-FR" dirty="0"/>
                        <a:t>4</a:t>
                      </a:r>
                    </a:p>
                  </a:txBody>
                  <a:tcPr/>
                </a:tc>
                <a:extLst>
                  <a:ext uri="{0D108BD9-81ED-4DB2-BD59-A6C34878D82A}">
                    <a16:rowId xmlns:a16="http://schemas.microsoft.com/office/drawing/2014/main" val="698815923"/>
                  </a:ext>
                </a:extLst>
              </a:tr>
            </a:tbl>
          </a:graphicData>
        </a:graphic>
      </p:graphicFrame>
      <p:graphicFrame>
        <p:nvGraphicFramePr>
          <p:cNvPr id="9" name="Tableau 8"/>
          <p:cNvGraphicFramePr>
            <a:graphicFrameLocks noGrp="1"/>
          </p:cNvGraphicFramePr>
          <p:nvPr/>
        </p:nvGraphicFramePr>
        <p:xfrm>
          <a:off x="408069" y="5388010"/>
          <a:ext cx="794084" cy="74168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r>
                        <a:rPr lang="fr-FR" b="0" dirty="0"/>
                        <a:t>John</a:t>
                      </a:r>
                    </a:p>
                  </a:txBody>
                  <a:tcPr/>
                </a:tc>
                <a:extLst>
                  <a:ext uri="{0D108BD9-81ED-4DB2-BD59-A6C34878D82A}">
                    <a16:rowId xmlns:a16="http://schemas.microsoft.com/office/drawing/2014/main" val="2755076563"/>
                  </a:ext>
                </a:extLst>
              </a:tr>
              <a:tr h="370840">
                <a:tc>
                  <a:txBody>
                    <a:bodyPr/>
                    <a:lstStyle/>
                    <a:p>
                      <a:r>
                        <a:rPr lang="fr-FR" dirty="0"/>
                        <a:t>Chris</a:t>
                      </a:r>
                    </a:p>
                  </a:txBody>
                  <a:tcPr/>
                </a:tc>
                <a:extLst>
                  <a:ext uri="{0D108BD9-81ED-4DB2-BD59-A6C34878D82A}">
                    <a16:rowId xmlns:a16="http://schemas.microsoft.com/office/drawing/2014/main" val="3228736711"/>
                  </a:ext>
                </a:extLst>
              </a:tr>
            </a:tbl>
          </a:graphicData>
        </a:graphic>
      </p:graphicFrame>
      <p:sp>
        <p:nvSpPr>
          <p:cNvPr id="10" name="ZoneTexte 9"/>
          <p:cNvSpPr txBox="1"/>
          <p:nvPr/>
        </p:nvSpPr>
        <p:spPr>
          <a:xfrm>
            <a:off x="312820" y="5029200"/>
            <a:ext cx="1803733"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firstname</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15" name="Tableau 14"/>
          <p:cNvGraphicFramePr>
            <a:graphicFrameLocks noGrp="1"/>
          </p:cNvGraphicFramePr>
          <p:nvPr/>
        </p:nvGraphicFramePr>
        <p:xfrm>
          <a:off x="1525002" y="5388010"/>
          <a:ext cx="794084" cy="74168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r>
                        <a:rPr lang="fr-FR" b="0" dirty="0"/>
                        <a:t>John</a:t>
                      </a:r>
                    </a:p>
                  </a:txBody>
                  <a:tcPr/>
                </a:tc>
                <a:extLst>
                  <a:ext uri="{0D108BD9-81ED-4DB2-BD59-A6C34878D82A}">
                    <a16:rowId xmlns:a16="http://schemas.microsoft.com/office/drawing/2014/main" val="2755076563"/>
                  </a:ext>
                </a:extLst>
              </a:tr>
              <a:tr h="370840">
                <a:tc>
                  <a:txBody>
                    <a:bodyPr/>
                    <a:lstStyle/>
                    <a:p>
                      <a:r>
                        <a:rPr lang="fr-FR" dirty="0"/>
                        <a:t>Chris</a:t>
                      </a:r>
                    </a:p>
                  </a:txBody>
                  <a:tcPr/>
                </a:tc>
                <a:extLst>
                  <a:ext uri="{0D108BD9-81ED-4DB2-BD59-A6C34878D82A}">
                    <a16:rowId xmlns:a16="http://schemas.microsoft.com/office/drawing/2014/main" val="3228736711"/>
                  </a:ext>
                </a:extLst>
              </a:tr>
            </a:tbl>
          </a:graphicData>
        </a:graphic>
      </p:graphicFrame>
      <p:sp>
        <p:nvSpPr>
          <p:cNvPr id="16" name="ZoneTexte 15"/>
          <p:cNvSpPr txBox="1"/>
          <p:nvPr/>
        </p:nvSpPr>
        <p:spPr>
          <a:xfrm>
            <a:off x="1404686" y="5018678"/>
            <a:ext cx="1828800"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name</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17" name="Tableau 16"/>
          <p:cNvGraphicFramePr>
            <a:graphicFrameLocks noGrp="1"/>
          </p:cNvGraphicFramePr>
          <p:nvPr/>
        </p:nvGraphicFramePr>
        <p:xfrm>
          <a:off x="2694071" y="5419136"/>
          <a:ext cx="794084" cy="37084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endParaRPr lang="fr-FR" b="0" dirty="0"/>
                    </a:p>
                  </a:txBody>
                  <a:tcPr/>
                </a:tc>
                <a:extLst>
                  <a:ext uri="{0D108BD9-81ED-4DB2-BD59-A6C34878D82A}">
                    <a16:rowId xmlns:a16="http://schemas.microsoft.com/office/drawing/2014/main" val="2755076563"/>
                  </a:ext>
                </a:extLst>
              </a:tr>
            </a:tbl>
          </a:graphicData>
        </a:graphic>
      </p:graphicFrame>
      <p:sp>
        <p:nvSpPr>
          <p:cNvPr id="18" name="ZoneTexte 17"/>
          <p:cNvSpPr txBox="1"/>
          <p:nvPr/>
        </p:nvSpPr>
        <p:spPr>
          <a:xfrm>
            <a:off x="2573755" y="5049804"/>
            <a:ext cx="1828800"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lastname</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19" name="Tableau 18"/>
          <p:cNvGraphicFramePr>
            <a:graphicFrameLocks noGrp="1"/>
          </p:cNvGraphicFramePr>
          <p:nvPr/>
        </p:nvGraphicFramePr>
        <p:xfrm>
          <a:off x="3756860" y="5418638"/>
          <a:ext cx="794084" cy="37084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r>
                        <a:rPr lang="fr-FR" b="0" dirty="0"/>
                        <a:t>Chris</a:t>
                      </a:r>
                    </a:p>
                  </a:txBody>
                  <a:tcPr/>
                </a:tc>
                <a:extLst>
                  <a:ext uri="{0D108BD9-81ED-4DB2-BD59-A6C34878D82A}">
                    <a16:rowId xmlns:a16="http://schemas.microsoft.com/office/drawing/2014/main" val="3228736711"/>
                  </a:ext>
                </a:extLst>
              </a:tr>
            </a:tbl>
          </a:graphicData>
        </a:graphic>
      </p:graphicFrame>
      <p:sp>
        <p:nvSpPr>
          <p:cNvPr id="20" name="ZoneTexte 19"/>
          <p:cNvSpPr txBox="1"/>
          <p:nvPr/>
        </p:nvSpPr>
        <p:spPr>
          <a:xfrm>
            <a:off x="3636544" y="5049306"/>
            <a:ext cx="1828800"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mixedfname</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21" name="Tableau 20"/>
          <p:cNvGraphicFramePr>
            <a:graphicFrameLocks noGrp="1"/>
          </p:cNvGraphicFramePr>
          <p:nvPr/>
        </p:nvGraphicFramePr>
        <p:xfrm>
          <a:off x="5173579" y="5430637"/>
          <a:ext cx="794084" cy="74168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r>
                        <a:rPr lang="fr-FR" b="0" dirty="0"/>
                        <a:t>John</a:t>
                      </a:r>
                    </a:p>
                  </a:txBody>
                  <a:tcPr/>
                </a:tc>
                <a:extLst>
                  <a:ext uri="{0D108BD9-81ED-4DB2-BD59-A6C34878D82A}">
                    <a16:rowId xmlns:a16="http://schemas.microsoft.com/office/drawing/2014/main" val="2755076563"/>
                  </a:ext>
                </a:extLst>
              </a:tr>
              <a:tr h="370840">
                <a:tc>
                  <a:txBody>
                    <a:bodyPr/>
                    <a:lstStyle/>
                    <a:p>
                      <a:r>
                        <a:rPr lang="fr-FR" dirty="0"/>
                        <a:t>Chris</a:t>
                      </a:r>
                    </a:p>
                  </a:txBody>
                  <a:tcPr/>
                </a:tc>
                <a:extLst>
                  <a:ext uri="{0D108BD9-81ED-4DB2-BD59-A6C34878D82A}">
                    <a16:rowId xmlns:a16="http://schemas.microsoft.com/office/drawing/2014/main" val="3228736711"/>
                  </a:ext>
                </a:extLst>
              </a:tr>
            </a:tbl>
          </a:graphicData>
        </a:graphic>
      </p:graphicFrame>
      <p:sp>
        <p:nvSpPr>
          <p:cNvPr id="22" name="ZoneTexte 21"/>
          <p:cNvSpPr txBox="1"/>
          <p:nvPr/>
        </p:nvSpPr>
        <p:spPr>
          <a:xfrm>
            <a:off x="5053263" y="5061305"/>
            <a:ext cx="1828800"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manfirstname</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23" name="Tableau 22"/>
          <p:cNvGraphicFramePr>
            <a:graphicFrameLocks noGrp="1"/>
          </p:cNvGraphicFramePr>
          <p:nvPr/>
        </p:nvGraphicFramePr>
        <p:xfrm>
          <a:off x="6868030" y="5442636"/>
          <a:ext cx="794084" cy="370840"/>
        </p:xfrm>
        <a:graphic>
          <a:graphicData uri="http://schemas.openxmlformats.org/drawingml/2006/table">
            <a:tbl>
              <a:tblPr firstRow="1" bandRow="1">
                <a:tableStyleId>{616DA210-FB5B-4158-B5E0-FEB733F419BA}</a:tableStyleId>
              </a:tblPr>
              <a:tblGrid>
                <a:gridCol w="794084">
                  <a:extLst>
                    <a:ext uri="{9D8B030D-6E8A-4147-A177-3AD203B41FA5}">
                      <a16:colId xmlns:a16="http://schemas.microsoft.com/office/drawing/2014/main" val="246658340"/>
                    </a:ext>
                  </a:extLst>
                </a:gridCol>
              </a:tblGrid>
              <a:tr h="370840">
                <a:tc>
                  <a:txBody>
                    <a:bodyPr/>
                    <a:lstStyle/>
                    <a:p>
                      <a:r>
                        <a:rPr lang="fr-FR" b="0" dirty="0"/>
                        <a:t>Chris</a:t>
                      </a:r>
                    </a:p>
                  </a:txBody>
                  <a:tcPr/>
                </a:tc>
                <a:extLst>
                  <a:ext uri="{0D108BD9-81ED-4DB2-BD59-A6C34878D82A}">
                    <a16:rowId xmlns:a16="http://schemas.microsoft.com/office/drawing/2014/main" val="3228736711"/>
                  </a:ext>
                </a:extLst>
              </a:tr>
            </a:tbl>
          </a:graphicData>
        </a:graphic>
      </p:graphicFrame>
      <p:sp>
        <p:nvSpPr>
          <p:cNvPr id="24" name="ZoneTexte 23"/>
          <p:cNvSpPr txBox="1"/>
          <p:nvPr/>
        </p:nvSpPr>
        <p:spPr>
          <a:xfrm>
            <a:off x="6747714" y="5073304"/>
            <a:ext cx="2077452"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womanfirstname</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911278563"/>
              </p:ext>
            </p:extLst>
          </p:nvPr>
        </p:nvGraphicFramePr>
        <p:xfrm>
          <a:off x="66409" y="3138896"/>
          <a:ext cx="3057967" cy="1097280"/>
        </p:xfrm>
        <a:graphic>
          <a:graphicData uri="http://schemas.openxmlformats.org/drawingml/2006/table">
            <a:tbl>
              <a:tblPr firstRow="1" bandRow="1">
                <a:tableStyleId>{616DA210-FB5B-4158-B5E0-FEB733F419BA}</a:tableStyleId>
              </a:tblPr>
              <a:tblGrid>
                <a:gridCol w="1595937">
                  <a:extLst>
                    <a:ext uri="{9D8B030D-6E8A-4147-A177-3AD203B41FA5}">
                      <a16:colId xmlns:a16="http://schemas.microsoft.com/office/drawing/2014/main" val="1482879422"/>
                    </a:ext>
                  </a:extLst>
                </a:gridCol>
                <a:gridCol w="579422">
                  <a:extLst>
                    <a:ext uri="{9D8B030D-6E8A-4147-A177-3AD203B41FA5}">
                      <a16:colId xmlns:a16="http://schemas.microsoft.com/office/drawing/2014/main" val="992846348"/>
                    </a:ext>
                  </a:extLst>
                </a:gridCol>
                <a:gridCol w="882608">
                  <a:extLst>
                    <a:ext uri="{9D8B030D-6E8A-4147-A177-3AD203B41FA5}">
                      <a16:colId xmlns:a16="http://schemas.microsoft.com/office/drawing/2014/main" val="537446725"/>
                    </a:ext>
                  </a:extLst>
                </a:gridCol>
              </a:tblGrid>
              <a:tr h="346691">
                <a:tc>
                  <a:txBody>
                    <a:bodyPr/>
                    <a:lstStyle/>
                    <a:p>
                      <a:r>
                        <a:rPr lang="fr-FR" b="0" dirty="0"/>
                        <a:t>1</a:t>
                      </a:r>
                    </a:p>
                  </a:txBody>
                  <a:tcPr/>
                </a:tc>
                <a:tc>
                  <a:txBody>
                    <a:bodyPr/>
                    <a:lstStyle/>
                    <a:p>
                      <a:r>
                        <a:rPr lang="fr-FR" b="0" dirty="0"/>
                        <a:t>sn1</a:t>
                      </a:r>
                    </a:p>
                  </a:txBody>
                  <a:tcPr/>
                </a:tc>
                <a:tc>
                  <a:txBody>
                    <a:bodyPr/>
                    <a:lstStyle/>
                    <a:p>
                      <a:r>
                        <a:rPr lang="fr-FR" b="0" dirty="0"/>
                        <a:t>John</a:t>
                      </a:r>
                    </a:p>
                  </a:txBody>
                  <a:tcPr/>
                </a:tc>
                <a:extLst>
                  <a:ext uri="{0D108BD9-81ED-4DB2-BD59-A6C34878D82A}">
                    <a16:rowId xmlns:a16="http://schemas.microsoft.com/office/drawing/2014/main" val="1275994933"/>
                  </a:ext>
                </a:extLst>
              </a:tr>
              <a:tr h="346691">
                <a:tc>
                  <a:txBody>
                    <a:bodyPr/>
                    <a:lstStyle/>
                    <a:p>
                      <a:r>
                        <a:rPr lang="fr-FR" dirty="0"/>
                        <a:t>1</a:t>
                      </a:r>
                    </a:p>
                  </a:txBody>
                  <a:tcPr/>
                </a:tc>
                <a:tc>
                  <a:txBody>
                    <a:bodyPr/>
                    <a:lstStyle/>
                    <a:p>
                      <a:r>
                        <a:rPr lang="fr-FR" dirty="0"/>
                        <a:t>sn1</a:t>
                      </a:r>
                    </a:p>
                  </a:txBody>
                  <a:tcPr/>
                </a:tc>
                <a:tc>
                  <a:txBody>
                    <a:bodyPr/>
                    <a:lstStyle/>
                    <a:p>
                      <a:r>
                        <a:rPr lang="fr-FR" dirty="0"/>
                        <a:t>fR2a(1)</a:t>
                      </a:r>
                    </a:p>
                  </a:txBody>
                  <a:tcPr/>
                </a:tc>
                <a:extLst>
                  <a:ext uri="{0D108BD9-81ED-4DB2-BD59-A6C34878D82A}">
                    <a16:rowId xmlns:a16="http://schemas.microsoft.com/office/drawing/2014/main" val="3773150043"/>
                  </a:ext>
                </a:extLst>
              </a:tr>
              <a:tr h="346691">
                <a:tc>
                  <a:txBody>
                    <a:bodyPr/>
                    <a:lstStyle/>
                    <a:p>
                      <a:r>
                        <a:rPr lang="fr-FR" dirty="0"/>
                        <a:t>54</a:t>
                      </a:r>
                    </a:p>
                  </a:txBody>
                  <a:tcPr/>
                </a:tc>
                <a:tc>
                  <a:txBody>
                    <a:bodyPr/>
                    <a:lstStyle/>
                    <a:p>
                      <a:r>
                        <a:rPr lang="fr-FR" dirty="0"/>
                        <a:t>sn2</a:t>
                      </a:r>
                    </a:p>
                  </a:txBody>
                  <a:tcPr/>
                </a:tc>
                <a:tc>
                  <a:txBody>
                    <a:bodyPr/>
                    <a:lstStyle/>
                    <a:p>
                      <a:r>
                        <a:rPr lang="fr-FR" dirty="0"/>
                        <a:t>Chris</a:t>
                      </a:r>
                    </a:p>
                  </a:txBody>
                  <a:tcPr/>
                </a:tc>
                <a:extLst>
                  <a:ext uri="{0D108BD9-81ED-4DB2-BD59-A6C34878D82A}">
                    <a16:rowId xmlns:a16="http://schemas.microsoft.com/office/drawing/2014/main" val="511793789"/>
                  </a:ext>
                </a:extLst>
              </a:tr>
            </a:tbl>
          </a:graphicData>
        </a:graphic>
      </p:graphicFrame>
      <p:graphicFrame>
        <p:nvGraphicFramePr>
          <p:cNvPr id="25" name="Tableau 24"/>
          <p:cNvGraphicFramePr>
            <a:graphicFrameLocks noGrp="1"/>
          </p:cNvGraphicFramePr>
          <p:nvPr>
            <p:extLst>
              <p:ext uri="{D42A27DB-BD31-4B8C-83A1-F6EECF244321}">
                <p14:modId xmlns:p14="http://schemas.microsoft.com/office/powerpoint/2010/main" val="4290271059"/>
              </p:ext>
            </p:extLst>
          </p:nvPr>
        </p:nvGraphicFramePr>
        <p:xfrm>
          <a:off x="3724661" y="3117482"/>
          <a:ext cx="5272220" cy="1219200"/>
        </p:xfrm>
        <a:graphic>
          <a:graphicData uri="http://schemas.openxmlformats.org/drawingml/2006/table">
            <a:tbl>
              <a:tblPr firstRow="1" bandRow="1">
                <a:tableStyleId>{616DA210-FB5B-4158-B5E0-FEB733F419BA}</a:tableStyleId>
              </a:tblPr>
              <a:tblGrid>
                <a:gridCol w="959874">
                  <a:extLst>
                    <a:ext uri="{9D8B030D-6E8A-4147-A177-3AD203B41FA5}">
                      <a16:colId xmlns:a16="http://schemas.microsoft.com/office/drawing/2014/main" val="3047505735"/>
                    </a:ext>
                  </a:extLst>
                </a:gridCol>
                <a:gridCol w="815788">
                  <a:extLst>
                    <a:ext uri="{9D8B030D-6E8A-4147-A177-3AD203B41FA5}">
                      <a16:colId xmlns:a16="http://schemas.microsoft.com/office/drawing/2014/main" val="2423694174"/>
                    </a:ext>
                  </a:extLst>
                </a:gridCol>
                <a:gridCol w="645459">
                  <a:extLst>
                    <a:ext uri="{9D8B030D-6E8A-4147-A177-3AD203B41FA5}">
                      <a16:colId xmlns:a16="http://schemas.microsoft.com/office/drawing/2014/main" val="2978687980"/>
                    </a:ext>
                  </a:extLst>
                </a:gridCol>
                <a:gridCol w="1057835">
                  <a:extLst>
                    <a:ext uri="{9D8B030D-6E8A-4147-A177-3AD203B41FA5}">
                      <a16:colId xmlns:a16="http://schemas.microsoft.com/office/drawing/2014/main" val="2201538279"/>
                    </a:ext>
                  </a:extLst>
                </a:gridCol>
                <a:gridCol w="1793264">
                  <a:extLst>
                    <a:ext uri="{9D8B030D-6E8A-4147-A177-3AD203B41FA5}">
                      <a16:colId xmlns:a16="http://schemas.microsoft.com/office/drawing/2014/main" val="1820718736"/>
                    </a:ext>
                  </a:extLst>
                </a:gridCol>
              </a:tblGrid>
              <a:tr h="290472">
                <a:tc>
                  <a:txBody>
                    <a:bodyPr/>
                    <a:lstStyle/>
                    <a:p>
                      <a:r>
                        <a:rPr lang="fr-FR" sz="1400" b="0" dirty="0"/>
                        <a:t>fR2b(1)</a:t>
                      </a:r>
                    </a:p>
                  </a:txBody>
                  <a:tcPr/>
                </a:tc>
                <a:tc>
                  <a:txBody>
                    <a:bodyPr/>
                    <a:lstStyle/>
                    <a:p>
                      <a:r>
                        <a:rPr lang="fr-FR" sz="1400" b="0" dirty="0"/>
                        <a:t>sn1</a:t>
                      </a:r>
                    </a:p>
                  </a:txBody>
                  <a:tcPr/>
                </a:tc>
                <a:tc>
                  <a:txBody>
                    <a:bodyPr/>
                    <a:lstStyle/>
                    <a:p>
                      <a:r>
                        <a:rPr lang="fr-FR" sz="1400" b="0" dirty="0"/>
                        <a:t>1</a:t>
                      </a:r>
                    </a:p>
                  </a:txBody>
                  <a:tcPr/>
                </a:tc>
                <a:tc>
                  <a:txBody>
                    <a:bodyPr/>
                    <a:lstStyle/>
                    <a:p>
                      <a:r>
                        <a:rPr lang="fr-FR" sz="1400" b="0" dirty="0"/>
                        <a:t>fR2c(1)</a:t>
                      </a:r>
                    </a:p>
                  </a:txBody>
                  <a:tcPr/>
                </a:tc>
                <a:tc>
                  <a:txBody>
                    <a:bodyPr/>
                    <a:lstStyle/>
                    <a:p>
                      <a:r>
                        <a:rPr lang="fr-FR" sz="1400" b="0" i="0" u="none" strike="noStrike" kern="1200" baseline="0" dirty="0">
                          <a:solidFill>
                            <a:schemeClr val="tx1"/>
                          </a:solidFill>
                          <a:latin typeface="+mn-lt"/>
                          <a:ea typeface="+mn-ea"/>
                          <a:cs typeface="+mn-cs"/>
                        </a:rPr>
                        <a:t>fR2d(1)</a:t>
                      </a:r>
                      <a:endParaRPr lang="fr-FR" sz="1400" b="0" dirty="0"/>
                    </a:p>
                  </a:txBody>
                  <a:tcPr/>
                </a:tc>
                <a:extLst>
                  <a:ext uri="{0D108BD9-81ED-4DB2-BD59-A6C34878D82A}">
                    <a16:rowId xmlns:a16="http://schemas.microsoft.com/office/drawing/2014/main" val="4049357669"/>
                  </a:ext>
                </a:extLst>
              </a:tr>
              <a:tr h="290472">
                <a:tc>
                  <a:txBody>
                    <a:bodyPr/>
                    <a:lstStyle/>
                    <a:p>
                      <a:r>
                        <a:rPr lang="fr-FR" sz="1400" dirty="0"/>
                        <a:t>12</a:t>
                      </a:r>
                    </a:p>
                  </a:txBody>
                  <a:tcPr/>
                </a:tc>
                <a:tc>
                  <a:txBody>
                    <a:bodyPr/>
                    <a:lstStyle/>
                    <a:p>
                      <a:r>
                        <a:rPr lang="fr-FR" sz="1400" b="0" dirty="0"/>
                        <a:t>sn1</a:t>
                      </a:r>
                    </a:p>
                  </a:txBody>
                  <a:tcPr/>
                </a:tc>
                <a:tc>
                  <a:txBody>
                    <a:bodyPr/>
                    <a:lstStyle/>
                    <a:p>
                      <a:r>
                        <a:rPr lang="fr-FR" sz="1400" dirty="0"/>
                        <a:t>1</a:t>
                      </a:r>
                    </a:p>
                  </a:txBody>
                  <a:tcPr/>
                </a:tc>
                <a:tc>
                  <a:txBody>
                    <a:bodyPr/>
                    <a:lstStyle/>
                    <a:p>
                      <a:r>
                        <a:rPr lang="fr-FR" sz="1400" dirty="0"/>
                        <a:t>16-03-03</a:t>
                      </a:r>
                    </a:p>
                  </a:txBody>
                  <a:tcPr/>
                </a:tc>
                <a:tc>
                  <a:txBody>
                    <a:bodyPr/>
                    <a:lstStyle/>
                    <a:p>
                      <a:r>
                        <a:rPr lang="fr-FR" sz="1400" b="0" i="0" u="none" strike="noStrike" kern="1200" baseline="0" dirty="0">
                          <a:solidFill>
                            <a:schemeClr val="tx1"/>
                          </a:solidFill>
                          <a:latin typeface="+mn-lt"/>
                          <a:ea typeface="+mn-ea"/>
                          <a:cs typeface="+mn-cs"/>
                        </a:rPr>
                        <a:t>fR3d(1,12,’16-03-03’)</a:t>
                      </a:r>
                      <a:endParaRPr lang="fr-FR" sz="1400" dirty="0"/>
                    </a:p>
                  </a:txBody>
                  <a:tcPr/>
                </a:tc>
                <a:extLst>
                  <a:ext uri="{0D108BD9-81ED-4DB2-BD59-A6C34878D82A}">
                    <a16:rowId xmlns:a16="http://schemas.microsoft.com/office/drawing/2014/main" val="1928234064"/>
                  </a:ext>
                </a:extLst>
              </a:tr>
              <a:tr h="290472">
                <a:tc>
                  <a:txBody>
                    <a:bodyPr/>
                    <a:lstStyle/>
                    <a:p>
                      <a:r>
                        <a:rPr lang="fr-FR" sz="1400" dirty="0"/>
                        <a:t>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sn1</a:t>
                      </a:r>
                    </a:p>
                  </a:txBody>
                  <a:tcPr/>
                </a:tc>
                <a:tc>
                  <a:txBody>
                    <a:bodyPr/>
                    <a:lstStyle/>
                    <a:p>
                      <a:r>
                        <a:rPr lang="fr-FR" sz="1400" dirty="0"/>
                        <a:t>1</a:t>
                      </a:r>
                    </a:p>
                  </a:txBody>
                  <a:tcPr/>
                </a:tc>
                <a:tc>
                  <a:txBody>
                    <a:bodyPr/>
                    <a:lstStyle/>
                    <a:p>
                      <a:r>
                        <a:rPr lang="fr-FR" sz="1400" dirty="0"/>
                        <a:t>16-03-03</a:t>
                      </a:r>
                    </a:p>
                  </a:txBody>
                  <a:tcPr/>
                </a:tc>
                <a:tc>
                  <a:txBody>
                    <a:bodyPr/>
                    <a:lstStyle/>
                    <a:p>
                      <a:r>
                        <a:rPr lang="fr-FR" sz="1400" dirty="0"/>
                        <a:t>5</a:t>
                      </a:r>
                    </a:p>
                  </a:txBody>
                  <a:tcPr/>
                </a:tc>
                <a:extLst>
                  <a:ext uri="{0D108BD9-81ED-4DB2-BD59-A6C34878D82A}">
                    <a16:rowId xmlns:a16="http://schemas.microsoft.com/office/drawing/2014/main" val="1323391615"/>
                  </a:ext>
                </a:extLst>
              </a:tr>
              <a:tr h="290472">
                <a:tc>
                  <a:txBody>
                    <a:bodyPr/>
                    <a:lstStyle/>
                    <a:p>
                      <a:r>
                        <a:rPr lang="fr-FR" sz="1400" dirty="0"/>
                        <a:t>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sn2</a:t>
                      </a:r>
                    </a:p>
                  </a:txBody>
                  <a:tcPr/>
                </a:tc>
                <a:tc>
                  <a:txBody>
                    <a:bodyPr/>
                    <a:lstStyle/>
                    <a:p>
                      <a:r>
                        <a:rPr lang="fr-FR" sz="1400" dirty="0"/>
                        <a:t>54</a:t>
                      </a:r>
                    </a:p>
                  </a:txBody>
                  <a:tcPr/>
                </a:tc>
                <a:tc>
                  <a:txBody>
                    <a:bodyPr/>
                    <a:lstStyle/>
                    <a:p>
                      <a:r>
                        <a:rPr lang="fr-FR" sz="1400" dirty="0"/>
                        <a:t>16-03-03</a:t>
                      </a:r>
                    </a:p>
                  </a:txBody>
                  <a:tcPr/>
                </a:tc>
                <a:tc>
                  <a:txBody>
                    <a:bodyPr/>
                    <a:lstStyle/>
                    <a:p>
                      <a:r>
                        <a:rPr lang="fr-FR" sz="1400" dirty="0"/>
                        <a:t>4</a:t>
                      </a:r>
                    </a:p>
                  </a:txBody>
                  <a:tcPr/>
                </a:tc>
                <a:extLst>
                  <a:ext uri="{0D108BD9-81ED-4DB2-BD59-A6C34878D82A}">
                    <a16:rowId xmlns:a16="http://schemas.microsoft.com/office/drawing/2014/main" val="3522661856"/>
                  </a:ext>
                </a:extLst>
              </a:tr>
            </a:tbl>
          </a:graphicData>
        </a:graphic>
      </p:graphicFrame>
      <p:sp>
        <p:nvSpPr>
          <p:cNvPr id="26" name="ZoneTexte 25"/>
          <p:cNvSpPr txBox="1"/>
          <p:nvPr/>
        </p:nvSpPr>
        <p:spPr>
          <a:xfrm>
            <a:off x="88996" y="2742550"/>
            <a:ext cx="1803733"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a:ln>
                  <a:noFill/>
                </a:ln>
                <a:solidFill>
                  <a:srgbClr val="184A7C"/>
                </a:solidFill>
                <a:effectLst/>
                <a:uLnTx/>
                <a:uFillTx/>
                <a:latin typeface="Arial" charset="0"/>
                <a:ea typeface="ＭＳ Ｐゴシック" charset="0"/>
              </a:rPr>
              <a:t>user</a:t>
            </a:r>
          </a:p>
        </p:txBody>
      </p:sp>
      <p:sp>
        <p:nvSpPr>
          <p:cNvPr id="27" name="ZoneTexte 26"/>
          <p:cNvSpPr txBox="1"/>
          <p:nvPr/>
        </p:nvSpPr>
        <p:spPr>
          <a:xfrm>
            <a:off x="7628081" y="2722817"/>
            <a:ext cx="1803733"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600" b="0" i="0" u="none" strike="noStrike" kern="1200" cap="none" spc="0" normalizeH="0" baseline="0" noProof="0" dirty="0" err="1">
                <a:ln>
                  <a:noFill/>
                </a:ln>
                <a:solidFill>
                  <a:srgbClr val="184A7C"/>
                </a:solidFill>
                <a:effectLst/>
                <a:uLnTx/>
                <a:uFillTx/>
                <a:latin typeface="Arial" charset="0"/>
                <a:ea typeface="ＭＳ Ｐゴシック" charset="0"/>
              </a:rPr>
              <a:t>status</a:t>
            </a:r>
            <a:endParaRPr kumimoji="0" lang="fr-FR" sz="1600" b="0" i="0" u="none" strike="noStrike" kern="1200" cap="none" spc="0" normalizeH="0" baseline="0" noProof="0" dirty="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4947096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3. ETL « dynamique »</a:t>
            </a:r>
          </a:p>
        </p:txBody>
      </p:sp>
      <p:sp>
        <p:nvSpPr>
          <p:cNvPr id="3" name="Espace réservé du contenu 2"/>
          <p:cNvSpPr>
            <a:spLocks noGrp="1"/>
          </p:cNvSpPr>
          <p:nvPr>
            <p:ph idx="1"/>
          </p:nvPr>
        </p:nvSpPr>
        <p:spPr>
          <a:xfrm>
            <a:off x="89647" y="1199156"/>
            <a:ext cx="2429435" cy="4459687"/>
          </a:xfrm>
        </p:spPr>
        <p:txBody>
          <a:bodyPr/>
          <a:lstStyle/>
          <a:p>
            <a:pPr marL="0" indent="0">
              <a:buNone/>
            </a:pPr>
            <a:r>
              <a:rPr lang="fr-FR" dirty="0">
                <a:solidFill>
                  <a:schemeClr val="accent1"/>
                </a:solidFill>
              </a:rPr>
              <a:t>OBDA - Approche par matérialisation et réécriture</a:t>
            </a:r>
          </a:p>
          <a:p>
            <a:pPr marL="0" indent="0">
              <a:buNone/>
            </a:pPr>
            <a:endParaRPr lang="fr-FR" dirty="0">
              <a:solidFill>
                <a:schemeClr val="accent1"/>
              </a:solidFill>
            </a:endParaRPr>
          </a:p>
        </p:txBody>
      </p:sp>
      <p:pic>
        <p:nvPicPr>
          <p:cNvPr id="5" name="Image 4"/>
          <p:cNvPicPr>
            <a:picLocks noChangeAspect="1"/>
          </p:cNvPicPr>
          <p:nvPr/>
        </p:nvPicPr>
        <p:blipFill>
          <a:blip r:embed="rId2"/>
          <a:stretch>
            <a:fillRect/>
          </a:stretch>
        </p:blipFill>
        <p:spPr>
          <a:xfrm>
            <a:off x="2456329" y="1194674"/>
            <a:ext cx="5858237" cy="5630456"/>
          </a:xfrm>
          <a:prstGeom prst="rect">
            <a:avLst/>
          </a:prstGeom>
        </p:spPr>
      </p:pic>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54</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847439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0" y="1020010"/>
            <a:ext cx="8807116" cy="4896544"/>
          </a:xfrm>
        </p:spPr>
        <p:txBody>
          <a:bodyPr>
            <a:normAutofit/>
          </a:bodyPr>
          <a:lstStyle/>
          <a:p>
            <a:pPr marL="0" indent="0">
              <a:buNone/>
            </a:pPr>
            <a:r>
              <a:rPr lang="fr-FR" dirty="0">
                <a:solidFill>
                  <a:schemeClr val="accent1"/>
                </a:solidFill>
              </a:rPr>
              <a:t>OMQA: approche par matérialisation et réécriture</a:t>
            </a:r>
          </a:p>
          <a:p>
            <a:pPr marL="0" indent="0">
              <a:buNone/>
            </a:pPr>
            <a:r>
              <a:rPr lang="fr-FR" sz="3000" dirty="0">
                <a:ea typeface="Cascadia Mono" panose="020B0609020000020004" pitchFamily="49" charset="0"/>
                <a:cs typeface="Cascadia Mono" panose="020B0609020000020004" pitchFamily="49" charset="0"/>
              </a:rPr>
              <a:t>Réponse R3</a:t>
            </a:r>
          </a:p>
          <a:p>
            <a:pPr marL="0" indent="0" algn="r">
              <a:buNone/>
            </a:pPr>
            <a:r>
              <a:rPr lang="fr-FR" sz="2000" b="0" dirty="0">
                <a:latin typeface="Cascadia Mono" panose="020B0609020000020004" pitchFamily="49" charset="0"/>
                <a:ea typeface="Cascadia Mono" panose="020B0609020000020004" pitchFamily="49" charset="0"/>
                <a:cs typeface="Cascadia Mono" panose="020B0609020000020004" pitchFamily="49" charset="0"/>
              </a:rPr>
              <a:t>r(</a:t>
            </a:r>
            <a:r>
              <a:rPr lang="fr-FR" sz="20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2000" b="0" dirty="0">
                <a:latin typeface="Cascadia Mono" panose="020B0609020000020004" pitchFamily="49" charset="0"/>
                <a:ea typeface="Cascadia Mono" panose="020B0609020000020004" pitchFamily="49" charset="0"/>
                <a:cs typeface="Cascadia Mono" panose="020B0609020000020004" pitchFamily="49" charset="0"/>
              </a:rPr>
              <a:t>, </a:t>
            </a:r>
            <a:r>
              <a:rPr lang="fr-FR" sz="20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2000" b="0" dirty="0">
                <a:latin typeface="Cascadia Mono" panose="020B0609020000020004" pitchFamily="49" charset="0"/>
                <a:ea typeface="Cascadia Mono" panose="020B0609020000020004" pitchFamily="49" charset="0"/>
                <a:cs typeface="Cascadia Mono" panose="020B0609020000020004" pitchFamily="49" charset="0"/>
              </a:rPr>
              <a:t>, </a:t>
            </a:r>
            <a:r>
              <a:rPr lang="fr-FR" sz="20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fr-FR" sz="2000" b="0" dirty="0">
                <a:latin typeface="Cascadia Mono" panose="020B0609020000020004" pitchFamily="49" charset="0"/>
                <a:ea typeface="Cascadia Mono" panose="020B0609020000020004" pitchFamily="49" charset="0"/>
                <a:cs typeface="Cascadia Mono" panose="020B0609020000020004" pitchFamily="49" charset="0"/>
              </a:rPr>
              <a:t>) :−</a:t>
            </a:r>
          </a:p>
          <a:p>
            <a:pPr marL="0" indent="0" algn="r">
              <a:buNone/>
            </a:pPr>
            <a:r>
              <a:rPr lang="fr-FR" sz="2000" b="0" dirty="0">
                <a:latin typeface="Cascadia Mono" panose="020B0609020000020004" pitchFamily="49" charset="0"/>
                <a:ea typeface="Cascadia Mono" panose="020B0609020000020004" pitchFamily="49" charset="0"/>
                <a:cs typeface="Cascadia Mono" panose="020B0609020000020004" pitchFamily="49" charset="0"/>
              </a:rPr>
              <a:t>user(</a:t>
            </a:r>
            <a:r>
              <a:rPr lang="fr-FR" sz="20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2000" b="0" dirty="0">
                <a:latin typeface="Cascadia Mono" panose="020B0609020000020004" pitchFamily="49" charset="0"/>
                <a:ea typeface="Cascadia Mono" panose="020B0609020000020004" pitchFamily="49" charset="0"/>
                <a:cs typeface="Cascadia Mono" panose="020B0609020000020004" pitchFamily="49" charset="0"/>
              </a:rPr>
              <a:t>, </a:t>
            </a:r>
            <a:r>
              <a:rPr lang="fr-FR" sz="2000" b="0" dirty="0" err="1">
                <a:latin typeface="Cascadia Mono" panose="020B0609020000020004" pitchFamily="49" charset="0"/>
                <a:ea typeface="Cascadia Mono" panose="020B0609020000020004" pitchFamily="49" charset="0"/>
                <a:cs typeface="Cascadia Mono" panose="020B0609020000020004" pitchFamily="49" charset="0"/>
              </a:rPr>
              <a:t>Source,Name</a:t>
            </a:r>
            <a:r>
              <a:rPr lang="fr-FR" sz="2000" b="0" dirty="0">
                <a:latin typeface="Cascadia Mono" panose="020B0609020000020004" pitchFamily="49" charset="0"/>
                <a:ea typeface="Cascadia Mono" panose="020B0609020000020004" pitchFamily="49" charset="0"/>
                <a:cs typeface="Cascadia Mono" panose="020B0609020000020004" pitchFamily="49" charset="0"/>
              </a:rPr>
              <a:t>),</a:t>
            </a:r>
          </a:p>
          <a:p>
            <a:pPr marL="0" indent="0" algn="r">
              <a:buNone/>
            </a:pPr>
            <a:r>
              <a:rPr lang="en-US" sz="2000" b="0" dirty="0">
                <a:latin typeface="Cascadia Mono" panose="020B0609020000020004" pitchFamily="49" charset="0"/>
                <a:ea typeface="Cascadia Mono" panose="020B0609020000020004" pitchFamily="49" charset="0"/>
                <a:cs typeface="Cascadia Mono" panose="020B0609020000020004" pitchFamily="49" charset="0"/>
              </a:rPr>
              <a:t>status(</a:t>
            </a:r>
            <a:r>
              <a:rPr lang="en-US" sz="20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en-US" sz="2000" b="0" dirty="0">
                <a:latin typeface="Cascadia Mono" panose="020B0609020000020004" pitchFamily="49" charset="0"/>
                <a:ea typeface="Cascadia Mono" panose="020B0609020000020004" pitchFamily="49" charset="0"/>
                <a:cs typeface="Cascadia Mono" panose="020B0609020000020004" pitchFamily="49" charset="0"/>
              </a:rPr>
              <a:t>, Source,Userid,′16−03−03′, </a:t>
            </a:r>
            <a:r>
              <a:rPr lang="en-US" sz="2000" b="0" dirty="0" err="1">
                <a:latin typeface="Cascadia Mono" panose="020B0609020000020004" pitchFamily="49" charset="0"/>
                <a:ea typeface="Cascadia Mono" panose="020B0609020000020004" pitchFamily="49" charset="0"/>
                <a:cs typeface="Cascadia Mono" panose="020B0609020000020004" pitchFamily="49" charset="0"/>
              </a:rPr>
              <a:t>Viewcount</a:t>
            </a:r>
            <a:r>
              <a:rPr lang="en-US" sz="2000" b="0" dirty="0">
                <a:latin typeface="Cascadia Mono" panose="020B0609020000020004" pitchFamily="49" charset="0"/>
                <a:ea typeface="Cascadia Mono" panose="020B0609020000020004" pitchFamily="49" charset="0"/>
                <a:cs typeface="Cascadia Mono" panose="020B0609020000020004" pitchFamily="49" charset="0"/>
              </a:rPr>
              <a:t>),</a:t>
            </a:r>
          </a:p>
          <a:p>
            <a:pPr marL="0" indent="0" algn="r">
              <a:buNone/>
            </a:pPr>
            <a:r>
              <a:rPr lang="fr-FR" sz="2000" b="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sz="2000" b="0" dirty="0">
                <a:latin typeface="Cascadia Mono" panose="020B0609020000020004" pitchFamily="49" charset="0"/>
                <a:ea typeface="Cascadia Mono" panose="020B0609020000020004" pitchFamily="49" charset="0"/>
                <a:cs typeface="Cascadia Mono" panose="020B0609020000020004" pitchFamily="49" charset="0"/>
              </a:rPr>
              <a:t>(Name), </a:t>
            </a:r>
            <a:r>
              <a:rPr lang="fr-FR" sz="2000" b="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sz="2000" b="0" dirty="0">
                <a:latin typeface="Cascadia Mono" panose="020B0609020000020004" pitchFamily="49" charset="0"/>
                <a:ea typeface="Cascadia Mono" panose="020B0609020000020004" pitchFamily="49" charset="0"/>
                <a:cs typeface="Cascadia Mono" panose="020B0609020000020004" pitchFamily="49" charset="0"/>
              </a:rPr>
              <a:t>(Name).</a:t>
            </a:r>
            <a:endParaRPr lang="fr-FR" sz="2000" dirty="0">
              <a:latin typeface="Cascadia Mono" panose="020B0609020000020004" pitchFamily="49" charset="0"/>
              <a:ea typeface="Cascadia Mono" panose="020B0609020000020004" pitchFamily="49" charset="0"/>
              <a:cs typeface="Cascadia Mono" panose="020B0609020000020004" pitchFamily="49" charset="0"/>
            </a:endParaRPr>
          </a:p>
        </p:txBody>
      </p:sp>
      <p:sp>
        <p:nvSpPr>
          <p:cNvPr id="4" name="Espace réservé du numéro de diapositive 3"/>
          <p:cNvSpPr>
            <a:spLocks noGrp="1"/>
          </p:cNvSpPr>
          <p:nvPr>
            <p:ph type="sldNum" sz="quarter" idx="12"/>
          </p:nvPr>
        </p:nvSpPr>
        <p:spPr>
          <a:xfrm>
            <a:off x="7935948" y="6385090"/>
            <a:ext cx="11880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55</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6729291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143435" y="1129786"/>
            <a:ext cx="2052919" cy="4896544"/>
          </a:xfrm>
        </p:spPr>
        <p:txBody>
          <a:bodyPr/>
          <a:lstStyle/>
          <a:p>
            <a:pPr marL="0" indent="0">
              <a:buNone/>
            </a:pPr>
            <a:r>
              <a:rPr lang="fr-FR" dirty="0">
                <a:solidFill>
                  <a:schemeClr val="accent1"/>
                </a:solidFill>
              </a:rPr>
              <a:t>OBDA - Approche par médiation et réécriture (ou approche par double réécriture)</a:t>
            </a:r>
          </a:p>
        </p:txBody>
      </p:sp>
      <p:pic>
        <p:nvPicPr>
          <p:cNvPr id="6" name="Image 5"/>
          <p:cNvPicPr>
            <a:picLocks noChangeAspect="1"/>
          </p:cNvPicPr>
          <p:nvPr/>
        </p:nvPicPr>
        <p:blipFill>
          <a:blip r:embed="rId2"/>
          <a:stretch>
            <a:fillRect/>
          </a:stretch>
        </p:blipFill>
        <p:spPr>
          <a:xfrm>
            <a:off x="2196355" y="1129786"/>
            <a:ext cx="6733366" cy="5695213"/>
          </a:xfrm>
          <a:prstGeom prst="rect">
            <a:avLst/>
          </a:prstGeom>
        </p:spPr>
      </p:pic>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56</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9661171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56148" y="1144156"/>
            <a:ext cx="8807116" cy="4896544"/>
          </a:xfrm>
        </p:spPr>
        <p:txBody>
          <a:bodyPr>
            <a:normAutofit fontScale="25000" lnSpcReduction="20000"/>
          </a:bodyPr>
          <a:lstStyle/>
          <a:p>
            <a:pPr marL="0" indent="0">
              <a:buNone/>
            </a:pPr>
            <a:r>
              <a:rPr lang="fr-FR" sz="9600" dirty="0">
                <a:solidFill>
                  <a:schemeClr val="accent1"/>
                </a:solidFill>
              </a:rPr>
              <a:t>OMQA: approche par médiation et réécriture</a:t>
            </a:r>
          </a:p>
          <a:p>
            <a:pPr marL="0" indent="0">
              <a:buNone/>
            </a:pPr>
            <a:r>
              <a:rPr lang="fr-FR" sz="9600" dirty="0" smtClean="0">
                <a:ea typeface="Cascadia Mono" panose="020B0609020000020004" pitchFamily="49" charset="0"/>
                <a:cs typeface="Cascadia Mono" panose="020B0609020000020004" pitchFamily="49" charset="0"/>
              </a:rPr>
              <a:t>Réponse</a:t>
            </a:r>
            <a:endParaRPr lang="fr-FR" sz="9600" dirty="0">
              <a:ea typeface="Cascadia Mono" panose="020B0609020000020004" pitchFamily="49" charset="0"/>
              <a:cs typeface="Cascadia Mono" panose="020B0609020000020004" pitchFamily="49" charset="0"/>
            </a:endParaRPr>
          </a:p>
          <a:p>
            <a:pPr>
              <a:lnSpc>
                <a:spcPct val="170000"/>
              </a:lnSpc>
            </a:pPr>
            <a:r>
              <a:rPr lang="fr-FR" sz="4800" b="0" dirty="0">
                <a:latin typeface="Cascadia Mono" panose="020B0609020000020004" pitchFamily="49" charset="0"/>
                <a:ea typeface="Cascadia Mono" panose="020B0609020000020004" pitchFamily="49" charset="0"/>
                <a:cs typeface="Cascadia Mono" panose="020B0609020000020004" pitchFamily="49" charset="0"/>
              </a:rPr>
              <a:t>r1(</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fR3c(</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Statusid,'16-03-03′ )) :− sn1user(</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),sn1status(</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Statusid,'16-03-03′ ),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(Name),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(Name).</a:t>
            </a:r>
          </a:p>
          <a:p>
            <a:pPr>
              <a:lnSpc>
                <a:spcPct val="170000"/>
              </a:lnSpc>
            </a:pPr>
            <a:r>
              <a:rPr lang="fr-FR" sz="4800" b="0" dirty="0">
                <a:latin typeface="Cascadia Mono" panose="020B0609020000020004" pitchFamily="49" charset="0"/>
                <a:ea typeface="Cascadia Mono" panose="020B0609020000020004" pitchFamily="49" charset="0"/>
                <a:cs typeface="Cascadia Mono" panose="020B0609020000020004" pitchFamily="49" charset="0"/>
              </a:rPr>
              <a:t>r2(</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smtClean="0">
                <a:latin typeface="Cascadia Mono" panose="020B0609020000020004" pitchFamily="49" charset="0"/>
                <a:ea typeface="Cascadia Mono" panose="020B0609020000020004" pitchFamily="49" charset="0"/>
                <a:cs typeface="Cascadia Mono" panose="020B0609020000020004" pitchFamily="49" charset="0"/>
              </a:rPr>
              <a:t>Viewcount</a:t>
            </a:r>
            <a:r>
              <a:rPr lang="fr-FR" sz="4800" b="0" dirty="0" smtClean="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sn1user(</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sn1viewcount(Statusid,Userid,'16-03-03′ , </a:t>
            </a:r>
            <a:r>
              <a:rPr lang="fr-FR" sz="4800" b="0" dirty="0" err="1" smtClean="0">
                <a:latin typeface="Cascadia Mono" panose="020B0609020000020004" pitchFamily="49" charset="0"/>
                <a:ea typeface="Cascadia Mono" panose="020B0609020000020004" pitchFamily="49" charset="0"/>
                <a:cs typeface="Cascadia Mono" panose="020B0609020000020004" pitchFamily="49" charset="0"/>
              </a:rPr>
              <a:t>Viewcount</a:t>
            </a:r>
            <a:r>
              <a:rPr lang="fr-FR" sz="4800" b="0" dirty="0" smtClean="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(Name),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(Name).</a:t>
            </a:r>
          </a:p>
          <a:p>
            <a:pPr>
              <a:lnSpc>
                <a:spcPct val="170000"/>
              </a:lnSpc>
            </a:pPr>
            <a:r>
              <a:rPr lang="fr-FR" sz="4800" b="0" dirty="0">
                <a:latin typeface="Cascadia Mono" panose="020B0609020000020004" pitchFamily="49" charset="0"/>
                <a:ea typeface="Cascadia Mono" panose="020B0609020000020004" pitchFamily="49" charset="0"/>
                <a:cs typeface="Cascadia Mono" panose="020B0609020000020004" pitchFamily="49" charset="0"/>
              </a:rPr>
              <a:t>r3(</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fR3c(</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Statusid,'16-03-03′ )) :− sn1myid(</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sn1status(</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Statusid,'16-03-03′ ),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(fR2a(</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(fR2a(</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a:t>
            </a:r>
          </a:p>
          <a:p>
            <a:pPr>
              <a:lnSpc>
                <a:spcPct val="170000"/>
              </a:lnSpc>
            </a:pPr>
            <a:r>
              <a:rPr lang="fr-FR" sz="4800" b="0" dirty="0">
                <a:latin typeface="Cascadia Mono" panose="020B0609020000020004" pitchFamily="49" charset="0"/>
                <a:ea typeface="Cascadia Mono" panose="020B0609020000020004" pitchFamily="49" charset="0"/>
                <a:cs typeface="Cascadia Mono" panose="020B0609020000020004" pitchFamily="49" charset="0"/>
              </a:rPr>
              <a:t>r4(</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Statusid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smtClean="0">
                <a:latin typeface="Cascadia Mono" panose="020B0609020000020004" pitchFamily="49" charset="0"/>
                <a:ea typeface="Cascadia Mono" panose="020B0609020000020004" pitchFamily="49" charset="0"/>
                <a:cs typeface="Cascadia Mono" panose="020B0609020000020004" pitchFamily="49" charset="0"/>
              </a:rPr>
              <a:t>Viewcount</a:t>
            </a:r>
            <a:r>
              <a:rPr lang="fr-FR" sz="4800" b="0" dirty="0" smtClean="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sn1myid(</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sn1viewcount(Statusid,Userid,'16-03-03′ , </a:t>
            </a:r>
            <a:r>
              <a:rPr lang="fr-FR" sz="4800" b="0" dirty="0" err="1" smtClean="0">
                <a:latin typeface="Cascadia Mono" panose="020B0609020000020004" pitchFamily="49" charset="0"/>
                <a:ea typeface="Cascadia Mono" panose="020B0609020000020004" pitchFamily="49" charset="0"/>
                <a:cs typeface="Cascadia Mono" panose="020B0609020000020004" pitchFamily="49" charset="0"/>
              </a:rPr>
              <a:t>Viewcount</a:t>
            </a:r>
            <a:r>
              <a:rPr lang="fr-FR" sz="4800" b="0" dirty="0" smtClean="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womanfirstname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(fR2a(</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 </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manfirstname</a:t>
            </a:r>
            <a:r>
              <a:rPr lang="fr-FR" sz="4800" b="0" dirty="0">
                <a:latin typeface="Cascadia Mono" panose="020B0609020000020004" pitchFamily="49" charset="0"/>
                <a:ea typeface="Cascadia Mono" panose="020B0609020000020004" pitchFamily="49" charset="0"/>
                <a:cs typeface="Cascadia Mono" panose="020B0609020000020004" pitchFamily="49" charset="0"/>
              </a:rPr>
              <a:t>(fR2a(</a:t>
            </a:r>
            <a:r>
              <a:rPr lang="fr-FR" sz="4800" b="0" dirty="0" err="1">
                <a:latin typeface="Cascadia Mono" panose="020B0609020000020004" pitchFamily="49" charset="0"/>
                <a:ea typeface="Cascadia Mono" panose="020B0609020000020004" pitchFamily="49" charset="0"/>
                <a:cs typeface="Cascadia Mono" panose="020B0609020000020004" pitchFamily="49" charset="0"/>
              </a:rPr>
              <a:t>Userid</a:t>
            </a:r>
            <a:r>
              <a:rPr lang="fr-FR" sz="4800" b="0" dirty="0">
                <a:latin typeface="Cascadia Mono" panose="020B0609020000020004" pitchFamily="49" charset="0"/>
                <a:ea typeface="Cascadia Mono" panose="020B0609020000020004" pitchFamily="49" charset="0"/>
                <a:cs typeface="Cascadia Mono" panose="020B0609020000020004" pitchFamily="49" charset="0"/>
              </a:rPr>
              <a:t>)).</a:t>
            </a:r>
          </a:p>
          <a:p>
            <a:pPr>
              <a:lnSpc>
                <a:spcPct val="170000"/>
              </a:lnSpc>
            </a:pP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r5(</a:t>
            </a:r>
            <a:r>
              <a:rPr lang="fr-FR" sz="56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Userid</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 </a:t>
            </a:r>
            <a:r>
              <a:rPr lang="fr-FR" sz="56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Statusid</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 </a:t>
            </a:r>
            <a:r>
              <a:rPr lang="fr-FR" sz="5600" b="0" dirty="0" err="1" smtClean="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Viewcount</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 :− sn2myid(</a:t>
            </a:r>
            <a:r>
              <a:rPr lang="fr-FR" sz="56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Userid,Name</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 sn2update(</a:t>
            </a:r>
            <a:r>
              <a:rPr lang="fr-FR" sz="56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Userid</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 Statusid,'16-03-03′ , </a:t>
            </a:r>
            <a:r>
              <a:rPr lang="fr-FR" sz="5600" b="0" dirty="0" err="1" smtClean="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Viewcount</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 </a:t>
            </a:r>
            <a:r>
              <a:rPr lang="fr-FR" sz="56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womanfirstname</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(Name), </a:t>
            </a:r>
            <a:r>
              <a:rPr lang="fr-FR" sz="5600" b="0" dirty="0" err="1">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manfirstname</a:t>
            </a:r>
            <a:r>
              <a:rPr lang="fr-FR" sz="5600" b="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rPr>
              <a:t>(Name).</a:t>
            </a:r>
            <a:endParaRPr lang="fr-FR" sz="5600" dirty="0">
              <a:solidFill>
                <a:schemeClr val="accent1">
                  <a:lumMod val="75000"/>
                </a:schemeClr>
              </a:solidFill>
              <a:latin typeface="Cascadia Mono" panose="020B0609020000020004" pitchFamily="49" charset="0"/>
              <a:ea typeface="Cascadia Mono" panose="020B0609020000020004" pitchFamily="49" charset="0"/>
              <a:cs typeface="Cascadia Mono" panose="020B0609020000020004" pitchFamily="49" charset="0"/>
            </a:endParaRPr>
          </a:p>
        </p:txBody>
      </p:sp>
      <p:sp>
        <p:nvSpPr>
          <p:cNvPr id="4" name="Espace réservé du numéro de diapositive 3"/>
          <p:cNvSpPr>
            <a:spLocks noGrp="1"/>
          </p:cNvSpPr>
          <p:nvPr>
            <p:ph type="sldNum" sz="quarter" idx="12"/>
          </p:nvPr>
        </p:nvSpPr>
        <p:spPr>
          <a:xfrm>
            <a:off x="7935948" y="6385090"/>
            <a:ext cx="11880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57</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49148435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48515" y="1268760"/>
            <a:ext cx="8398705" cy="4896544"/>
          </a:xfrm>
        </p:spPr>
        <p:txBody>
          <a:bodyPr>
            <a:normAutofit fontScale="92500" lnSpcReduction="10000"/>
          </a:bodyPr>
          <a:lstStyle/>
          <a:p>
            <a:pPr marL="0" indent="0">
              <a:buNone/>
            </a:pPr>
            <a:r>
              <a:rPr lang="fr-FR" sz="4000" dirty="0">
                <a:solidFill>
                  <a:schemeClr val="accent1"/>
                </a:solidFill>
              </a:rPr>
              <a:t>Vers un ETL dynamique avec ontologie</a:t>
            </a:r>
          </a:p>
          <a:p>
            <a:pPr>
              <a:buFont typeface="Arial" panose="020B0604020202020204" pitchFamily="34" charset="0"/>
              <a:buChar char="•"/>
            </a:pPr>
            <a:r>
              <a:rPr lang="fr-FR" dirty="0"/>
              <a:t>Évolution de l'OBDA : </a:t>
            </a:r>
          </a:p>
          <a:p>
            <a:pPr lvl="1">
              <a:buFont typeface="Arial" panose="020B0604020202020204" pitchFamily="34" charset="0"/>
              <a:buChar char="•"/>
            </a:pPr>
            <a:r>
              <a:rPr lang="fr-FR" dirty="0"/>
              <a:t>Initialement centré sur les bases relationnelles, désormais étendu à des bases de données variées (XML, clé-valeur). </a:t>
            </a:r>
          </a:p>
          <a:p>
            <a:pPr lvl="1">
              <a:buFont typeface="Arial" panose="020B0604020202020204" pitchFamily="34" charset="0"/>
              <a:buChar char="•"/>
            </a:pPr>
            <a:r>
              <a:rPr lang="fr-FR" dirty="0"/>
              <a:t>Facilite l’intégration de bases de données héritées et modernes pour le web sémantique.- </a:t>
            </a:r>
          </a:p>
          <a:p>
            <a:pPr>
              <a:buFont typeface="Arial" panose="020B0604020202020204" pitchFamily="34" charset="0"/>
              <a:buChar char="•"/>
            </a:pPr>
            <a:r>
              <a:rPr lang="fr-FR" dirty="0"/>
              <a:t>Concepts clés :</a:t>
            </a:r>
          </a:p>
          <a:p>
            <a:pPr lvl="1">
              <a:buFont typeface="Arial" panose="020B0604020202020204" pitchFamily="34" charset="0"/>
              <a:buChar char="•"/>
            </a:pPr>
            <a:r>
              <a:rPr lang="fr-FR" b="1" dirty="0" err="1"/>
              <a:t>Mappings</a:t>
            </a:r>
            <a:r>
              <a:rPr lang="fr-FR" dirty="0"/>
              <a:t> : Transforment des données dans des formats web sémantique pour une meilleure intégration.</a:t>
            </a:r>
          </a:p>
          <a:p>
            <a:pPr lvl="1">
              <a:buFont typeface="Arial" panose="020B0604020202020204" pitchFamily="34" charset="0"/>
              <a:buChar char="•"/>
            </a:pPr>
            <a:r>
              <a:rPr lang="fr-FR" b="1" dirty="0"/>
              <a:t>Utilisation de l’ontologie </a:t>
            </a:r>
            <a:r>
              <a:rPr lang="fr-FR" dirty="0"/>
              <a:t>: Étend le vocabulaire au-delà d’un schéma global, permettant une récupération de données enrichie</a:t>
            </a:r>
            <a:r>
              <a:rPr lang="fr-FR" dirty="0" smtClean="0"/>
              <a:t>.</a:t>
            </a:r>
            <a:endParaRPr lang="fr-FR" dirty="0"/>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58</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6821201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4. Vers l’utilisation d’ontologies</a:t>
            </a:r>
          </a:p>
        </p:txBody>
      </p:sp>
      <p:sp>
        <p:nvSpPr>
          <p:cNvPr id="3" name="Espace réservé du contenu 2"/>
          <p:cNvSpPr>
            <a:spLocks noGrp="1"/>
          </p:cNvSpPr>
          <p:nvPr>
            <p:ph idx="1"/>
          </p:nvPr>
        </p:nvSpPr>
        <p:spPr>
          <a:xfrm>
            <a:off x="448515" y="1268760"/>
            <a:ext cx="8398705" cy="4896544"/>
          </a:xfrm>
        </p:spPr>
        <p:txBody>
          <a:bodyPr>
            <a:normAutofit fontScale="85000" lnSpcReduction="20000"/>
          </a:bodyPr>
          <a:lstStyle/>
          <a:p>
            <a:pPr marL="0" indent="0">
              <a:buNone/>
            </a:pPr>
            <a:r>
              <a:rPr lang="fr-FR" sz="4000" dirty="0">
                <a:solidFill>
                  <a:schemeClr val="accent1"/>
                </a:solidFill>
              </a:rPr>
              <a:t>Vers un ETL dynamique avec ontologie</a:t>
            </a:r>
          </a:p>
          <a:p>
            <a:pPr>
              <a:buFont typeface="Arial" panose="020B0604020202020204" pitchFamily="34" charset="0"/>
              <a:buChar char="•"/>
            </a:pPr>
            <a:r>
              <a:rPr lang="fr-FR" dirty="0"/>
              <a:t>Problématiques de sémantique :  </a:t>
            </a:r>
          </a:p>
          <a:p>
            <a:pPr lvl="1">
              <a:buFont typeface="Arial" panose="020B0604020202020204" pitchFamily="34" charset="0"/>
              <a:buChar char="•"/>
            </a:pPr>
            <a:r>
              <a:rPr lang="fr-FR" dirty="0"/>
              <a:t>Deux hypothèses de monde :    </a:t>
            </a:r>
          </a:p>
          <a:p>
            <a:pPr lvl="2">
              <a:buFont typeface="Arial" panose="020B0604020202020204" pitchFamily="34" charset="0"/>
              <a:buChar char="•"/>
            </a:pPr>
            <a:r>
              <a:rPr lang="fr-FR" dirty="0"/>
              <a:t>OWA (Open World </a:t>
            </a:r>
            <a:r>
              <a:rPr lang="fr-FR" dirty="0" err="1"/>
              <a:t>Assumption</a:t>
            </a:r>
            <a:r>
              <a:rPr lang="fr-FR" dirty="0"/>
              <a:t>) pour les logiques de description. </a:t>
            </a:r>
          </a:p>
          <a:p>
            <a:pPr lvl="2">
              <a:buFont typeface="Arial" panose="020B0604020202020204" pitchFamily="34" charset="0"/>
              <a:buChar char="•"/>
            </a:pPr>
            <a:r>
              <a:rPr lang="fr-FR" dirty="0"/>
              <a:t>CWA (</a:t>
            </a:r>
            <a:r>
              <a:rPr lang="fr-FR" dirty="0" err="1"/>
              <a:t>Closed</a:t>
            </a:r>
            <a:r>
              <a:rPr lang="fr-FR" dirty="0"/>
              <a:t> World </a:t>
            </a:r>
            <a:r>
              <a:rPr lang="fr-FR" dirty="0" err="1"/>
              <a:t>Assumption</a:t>
            </a:r>
            <a:r>
              <a:rPr lang="fr-FR" dirty="0"/>
              <a:t>) pour la programmation logique avec </a:t>
            </a:r>
            <a:r>
              <a:rPr lang="fr-FR" dirty="0" err="1"/>
              <a:t>datalog</a:t>
            </a:r>
            <a:r>
              <a:rPr lang="fr-FR" dirty="0"/>
              <a:t> (négation). </a:t>
            </a:r>
          </a:p>
          <a:p>
            <a:pPr lvl="2">
              <a:buFont typeface="Arial" panose="020B0604020202020204" pitchFamily="34" charset="0"/>
              <a:buChar char="•"/>
            </a:pPr>
            <a:r>
              <a:rPr lang="fr-FR" dirty="0"/>
              <a:t>Nécessité de concilier ces sémantiques pour une meilleure intégration (</a:t>
            </a:r>
            <a:r>
              <a:rPr lang="fr-FR" dirty="0" err="1"/>
              <a:t>Motik</a:t>
            </a:r>
            <a:r>
              <a:rPr lang="fr-FR" dirty="0"/>
              <a:t> &amp; </a:t>
            </a:r>
            <a:r>
              <a:rPr lang="fr-FR" dirty="0" err="1"/>
              <a:t>Rosati</a:t>
            </a:r>
            <a:r>
              <a:rPr lang="fr-FR" dirty="0"/>
              <a:t> 2008, </a:t>
            </a:r>
            <a:r>
              <a:rPr lang="fr-FR" dirty="0" err="1"/>
              <a:t>Nardi</a:t>
            </a:r>
            <a:r>
              <a:rPr lang="fr-FR" dirty="0"/>
              <a:t> et al. 2013).</a:t>
            </a:r>
          </a:p>
          <a:p>
            <a:pPr>
              <a:buFont typeface="Arial" panose="020B0604020202020204" pitchFamily="34" charset="0"/>
              <a:buChar char="•"/>
            </a:pPr>
            <a:r>
              <a:rPr lang="fr-FR" dirty="0"/>
              <a:t>Avancées et défis dans l'ETL dynamique :  </a:t>
            </a:r>
          </a:p>
          <a:p>
            <a:pPr lvl="1">
              <a:buFont typeface="Arial" panose="020B0604020202020204" pitchFamily="34" charset="0"/>
              <a:buChar char="•"/>
            </a:pPr>
            <a:r>
              <a:rPr lang="fr-FR" b="1" dirty="0"/>
              <a:t>Pour les langages simples </a:t>
            </a:r>
            <a:r>
              <a:rPr lang="fr-FR" dirty="0"/>
              <a:t>(requêtes conjonctives, logiques de description) : Réécriture de requêtes bien maîtrisée, peu d’obstacles théoriques pour l’ETL dynamique.  </a:t>
            </a:r>
          </a:p>
          <a:p>
            <a:pPr lvl="1">
              <a:buFont typeface="Arial" panose="020B0604020202020204" pitchFamily="34" charset="0"/>
              <a:buChar char="•"/>
            </a:pPr>
            <a:r>
              <a:rPr lang="fr-FR" b="1" dirty="0"/>
              <a:t>Pour les langages complexes </a:t>
            </a:r>
            <a:r>
              <a:rPr lang="fr-FR" dirty="0"/>
              <a:t>(avec négation, disjonction) : Obstacles théoriques persistants, particulièrement autour de la négation dans les logiques de description.</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59</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7492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1. Introduction</a:t>
            </a:r>
          </a:p>
        </p:txBody>
      </p:sp>
      <p:sp>
        <p:nvSpPr>
          <p:cNvPr id="3" name="Espace réservé du contenu 2"/>
          <p:cNvSpPr>
            <a:spLocks noGrp="1"/>
          </p:cNvSpPr>
          <p:nvPr>
            <p:ph idx="1"/>
          </p:nvPr>
        </p:nvSpPr>
        <p:spPr>
          <a:xfrm>
            <a:off x="448515" y="1268760"/>
            <a:ext cx="8398705" cy="4896544"/>
          </a:xfrm>
        </p:spPr>
        <p:txBody>
          <a:bodyPr/>
          <a:lstStyle/>
          <a:p>
            <a:pPr marL="0" indent="0">
              <a:buNone/>
            </a:pPr>
            <a:r>
              <a:rPr lang="fr-FR" dirty="0">
                <a:solidFill>
                  <a:schemeClr val="accent1"/>
                </a:solidFill>
              </a:rPr>
              <a:t>Intégration de données hétérogènes</a:t>
            </a:r>
          </a:p>
          <a:p>
            <a:pPr>
              <a:buFontTx/>
              <a:buChar char="-"/>
            </a:pPr>
            <a:r>
              <a:rPr lang="fr-FR" dirty="0"/>
              <a:t>Objectif : </a:t>
            </a:r>
            <a:r>
              <a:rPr lang="fr-FR" b="0" dirty="0"/>
              <a:t>Unification des sources de données pour </a:t>
            </a:r>
            <a:r>
              <a:rPr lang="fr-FR" b="0" dirty="0" smtClean="0"/>
              <a:t>l’utilisateur </a:t>
            </a:r>
            <a:r>
              <a:rPr lang="da-DK" b="0" dirty="0"/>
              <a:t>(Halevy et al. 2006 ; Hendler 2014)</a:t>
            </a:r>
            <a:endParaRPr lang="fr-FR" b="0" dirty="0"/>
          </a:p>
          <a:p>
            <a:pPr>
              <a:buFontTx/>
              <a:buChar char="-"/>
            </a:pPr>
            <a:r>
              <a:rPr lang="fr-FR" dirty="0"/>
              <a:t>Défis : </a:t>
            </a:r>
            <a:r>
              <a:rPr lang="fr-FR" b="0" dirty="0"/>
              <a:t>diversité des formats, fournisseurs autonomes</a:t>
            </a:r>
          </a:p>
          <a:p>
            <a:pPr>
              <a:buFontTx/>
              <a:buChar char="-"/>
            </a:pPr>
            <a:r>
              <a:rPr lang="fr-FR" dirty="0"/>
              <a:t>Types de sources : </a:t>
            </a:r>
            <a:r>
              <a:rPr lang="fr-FR" b="0" dirty="0"/>
              <a:t>bases de données, ensembles de données, pages web, fichiers texte, services web</a:t>
            </a:r>
          </a:p>
          <a:p>
            <a:pPr>
              <a:buFontTx/>
              <a:buChar char="-"/>
            </a:pPr>
            <a:r>
              <a:rPr lang="fr-FR" dirty="0"/>
              <a:t> Données dynamiques : </a:t>
            </a:r>
            <a:r>
              <a:rPr lang="fr-FR" b="0" dirty="0"/>
              <a:t>météo, réseaux sociaux (ex. données en temps réel)</a:t>
            </a:r>
          </a:p>
          <a:p>
            <a:pPr>
              <a:buFontTx/>
              <a:buChar char="-"/>
            </a:pPr>
            <a:r>
              <a:rPr lang="fr-FR" dirty="0"/>
              <a:t>Avantage : </a:t>
            </a:r>
            <a:r>
              <a:rPr lang="fr-FR" b="0" dirty="0"/>
              <a:t>extraction simplifiée des indicateurs clés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6</a:t>
            </a:fld>
            <a:endParaRPr lang="fr-FR"/>
          </a:p>
        </p:txBody>
      </p:sp>
    </p:spTree>
    <p:extLst>
      <p:ext uri="{BB962C8B-B14F-4D97-AF65-F5344CB8AC3E}">
        <p14:creationId xmlns:p14="http://schemas.microsoft.com/office/powerpoint/2010/main" val="25689431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2768816-A5A8-4D3B-904C-70327BB3DEE2}"/>
              </a:ext>
            </a:extLst>
          </p:cNvPr>
          <p:cNvSpPr>
            <a:spLocks noGrp="1"/>
          </p:cNvSpPr>
          <p:nvPr>
            <p:ph type="title"/>
          </p:nvPr>
        </p:nvSpPr>
        <p:spPr/>
        <p:txBody>
          <a:bodyPr/>
          <a:lstStyle/>
          <a:p>
            <a:r>
              <a:rPr lang="fr-FR" dirty="0"/>
              <a:t>Conclusion et perspectives</a:t>
            </a:r>
          </a:p>
        </p:txBody>
      </p:sp>
      <p:sp>
        <p:nvSpPr>
          <p:cNvPr id="6" name="Espace réservé du texte 5">
            <a:extLst>
              <a:ext uri="{FF2B5EF4-FFF2-40B4-BE49-F238E27FC236}">
                <a16:creationId xmlns:a16="http://schemas.microsoft.com/office/drawing/2014/main" id="{82102C3F-A371-4601-8462-487EF1747A82}"/>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2DCF569-9A8B-4D0E-8249-7BACB108FF52}"/>
              </a:ext>
            </a:extLst>
          </p:cNvPr>
          <p:cNvSpPr>
            <a:spLocks noGrp="1"/>
          </p:cNvSpPr>
          <p:nvPr>
            <p:ph type="sldNum" sz="quarter" idx="12"/>
          </p:nvPr>
        </p:nvSpPr>
        <p:spPr/>
        <p:txBody>
          <a:bodyPr/>
          <a:lstStyle/>
          <a:p>
            <a:fld id="{1B2081C2-6B42-489A-B82A-A5256D871A54}" type="slidenum">
              <a:rPr lang="fr-FR" smtClean="0"/>
              <a:pPr/>
              <a:t>60</a:t>
            </a:fld>
            <a:endParaRPr lang="fr-FR"/>
          </a:p>
        </p:txBody>
      </p:sp>
    </p:spTree>
    <p:extLst>
      <p:ext uri="{BB962C8B-B14F-4D97-AF65-F5344CB8AC3E}">
        <p14:creationId xmlns:p14="http://schemas.microsoft.com/office/powerpoint/2010/main" val="13474550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535"/>
            <a:ext cx="8229600" cy="562074"/>
          </a:xfrm>
        </p:spPr>
        <p:txBody>
          <a:bodyPr>
            <a:normAutofit fontScale="90000"/>
          </a:bodyPr>
          <a:lstStyle/>
          <a:p>
            <a:r>
              <a:rPr lang="fr-FR" dirty="0"/>
              <a:t>5. Conclusion et Perspectives</a:t>
            </a:r>
          </a:p>
        </p:txBody>
      </p:sp>
      <p:sp>
        <p:nvSpPr>
          <p:cNvPr id="3" name="Espace réservé du contenu 2"/>
          <p:cNvSpPr>
            <a:spLocks noGrp="1"/>
          </p:cNvSpPr>
          <p:nvPr>
            <p:ph idx="1"/>
          </p:nvPr>
        </p:nvSpPr>
        <p:spPr>
          <a:xfrm>
            <a:off x="457200" y="1337430"/>
            <a:ext cx="8229600" cy="4896544"/>
          </a:xfrm>
        </p:spPr>
        <p:txBody>
          <a:bodyPr>
            <a:normAutofit/>
          </a:bodyPr>
          <a:lstStyle/>
          <a:p>
            <a:r>
              <a:rPr lang="fr-FR" sz="2400" dirty="0"/>
              <a:t>Besoins des entreprises modernes :  </a:t>
            </a:r>
          </a:p>
          <a:p>
            <a:pPr lvl="1"/>
            <a:r>
              <a:rPr lang="fr-FR" sz="2200" dirty="0"/>
              <a:t>Intégration simplifiée des données commerciales et contextuelles.  </a:t>
            </a:r>
          </a:p>
          <a:p>
            <a:pPr lvl="1"/>
            <a:r>
              <a:rPr lang="fr-FR" sz="2200" dirty="0"/>
              <a:t>Vue unifiée des données pour une compréhension complète.</a:t>
            </a:r>
          </a:p>
          <a:p>
            <a:r>
              <a:rPr lang="fr-FR" sz="2400" dirty="0"/>
              <a:t> Avantages de l’approche de médiation :  </a:t>
            </a:r>
          </a:p>
          <a:p>
            <a:pPr lvl="1"/>
            <a:r>
              <a:rPr lang="fr-FR" sz="2200" dirty="0"/>
              <a:t>Masque la complexité des services et sources sous-jacentes.  </a:t>
            </a:r>
          </a:p>
          <a:p>
            <a:pPr lvl="1"/>
            <a:r>
              <a:rPr lang="fr-FR" sz="2200" dirty="0"/>
              <a:t>Intégration de données à la volée avec interface de requête uniforme.</a:t>
            </a:r>
          </a:p>
          <a:p>
            <a:pPr lvl="1"/>
            <a:r>
              <a:rPr lang="fr-FR" sz="2200" dirty="0"/>
              <a:t>Transition des mises à jour par lots vers des mises à jour continues.</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5613521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535"/>
            <a:ext cx="8229600" cy="562074"/>
          </a:xfrm>
        </p:spPr>
        <p:txBody>
          <a:bodyPr>
            <a:normAutofit fontScale="90000"/>
          </a:bodyPr>
          <a:lstStyle/>
          <a:p>
            <a:r>
              <a:rPr lang="fr-FR" dirty="0"/>
              <a:t>5. Conclusion et Perspectives</a:t>
            </a:r>
          </a:p>
        </p:txBody>
      </p:sp>
      <p:sp>
        <p:nvSpPr>
          <p:cNvPr id="3" name="Espace réservé du contenu 2"/>
          <p:cNvSpPr>
            <a:spLocks noGrp="1"/>
          </p:cNvSpPr>
          <p:nvPr>
            <p:ph idx="1"/>
          </p:nvPr>
        </p:nvSpPr>
        <p:spPr>
          <a:xfrm>
            <a:off x="457200" y="1337430"/>
            <a:ext cx="8229600" cy="4896544"/>
          </a:xfrm>
        </p:spPr>
        <p:txBody>
          <a:bodyPr>
            <a:normAutofit/>
          </a:bodyPr>
          <a:lstStyle/>
          <a:p>
            <a:r>
              <a:rPr lang="fr-FR" sz="2400" dirty="0"/>
              <a:t>Utilisation de langages déclaratifs :  </a:t>
            </a:r>
          </a:p>
          <a:p>
            <a:pPr lvl="1"/>
            <a:r>
              <a:rPr lang="fr-FR" sz="2200" dirty="0"/>
              <a:t>Facilite la description de systèmes ETL dynamiques.  </a:t>
            </a:r>
          </a:p>
          <a:p>
            <a:pPr lvl="1"/>
            <a:r>
              <a:rPr lang="fr-FR" sz="2200" dirty="0"/>
              <a:t>Permet la prise en compte d’une ontologie pour plus de pertinence.</a:t>
            </a:r>
          </a:p>
          <a:p>
            <a:r>
              <a:rPr lang="fr-FR" sz="2400" dirty="0"/>
              <a:t>Défis et perspectives : </a:t>
            </a:r>
          </a:p>
          <a:p>
            <a:pPr lvl="1"/>
            <a:r>
              <a:rPr lang="fr-FR" sz="2200" dirty="0"/>
              <a:t>Compromis dans l’expressivité des langages pour les systèmes de médiation.  </a:t>
            </a:r>
          </a:p>
          <a:p>
            <a:pPr lvl="1"/>
            <a:r>
              <a:rPr lang="fr-FR" sz="2000" dirty="0"/>
              <a:t>Recherches sur des langages plus expressifs et optimisations :    </a:t>
            </a:r>
          </a:p>
          <a:p>
            <a:pPr lvl="2"/>
            <a:r>
              <a:rPr lang="fr-FR" sz="1800" dirty="0"/>
              <a:t>Parallélisme et optimisation des appels API.   </a:t>
            </a:r>
          </a:p>
          <a:p>
            <a:pPr lvl="2"/>
            <a:r>
              <a:rPr lang="fr-FR" sz="1800" dirty="0"/>
              <a:t>Stockage sélectif des informations pertinentes.</a:t>
            </a:r>
            <a:endParaRPr lang="fr-FR" dirty="0"/>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62</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38913058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Références</a:t>
            </a:r>
          </a:p>
        </p:txBody>
      </p:sp>
      <p:sp>
        <p:nvSpPr>
          <p:cNvPr id="3" name="Espace réservé du contenu 2"/>
          <p:cNvSpPr>
            <a:spLocks noGrp="1"/>
          </p:cNvSpPr>
          <p:nvPr>
            <p:ph idx="1"/>
          </p:nvPr>
        </p:nvSpPr>
        <p:spPr>
          <a:xfrm>
            <a:off x="52466" y="1328140"/>
            <a:ext cx="9144000" cy="4896544"/>
          </a:xfrm>
        </p:spPr>
        <p:txBody>
          <a:bodyPr>
            <a:noAutofit/>
          </a:bodyPr>
          <a:lstStyle/>
          <a:p>
            <a:pPr marL="0" indent="0">
              <a:buNone/>
            </a:pPr>
            <a:endParaRPr lang="en-US" sz="1200" b="0" dirty="0">
              <a:latin typeface="Arial" panose="020B0604020202020204" pitchFamily="34" charset="0"/>
              <a:cs typeface="Arial" panose="020B0604020202020204" pitchFamily="34" charset="0"/>
            </a:endParaRPr>
          </a:p>
          <a:p>
            <a:endParaRPr lang="fr-FR" sz="1200" b="0" dirty="0">
              <a:latin typeface="Arial" panose="020B0604020202020204" pitchFamily="34" charset="0"/>
              <a:cs typeface="Arial" panose="020B0604020202020204" pitchFamily="34" charset="0"/>
            </a:endParaRPr>
          </a:p>
          <a:p>
            <a:endParaRPr lang="fr-FR" sz="1200" b="0" dirty="0">
              <a:latin typeface="Arial" panose="020B0604020202020204" pitchFamily="34" charset="0"/>
              <a:cs typeface="Arial" panose="020B0604020202020204" pitchFamily="34" charset="0"/>
            </a:endParaRPr>
          </a:p>
          <a:p>
            <a:pPr marL="0" indent="0">
              <a:buNone/>
            </a:pPr>
            <a:endParaRPr lang="fr-FR" sz="1200" b="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63</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
        <p:nvSpPr>
          <p:cNvPr id="5" name="Espace réservé du contenu 2"/>
          <p:cNvSpPr txBox="1">
            <a:spLocks/>
          </p:cNvSpPr>
          <p:nvPr/>
        </p:nvSpPr>
        <p:spPr>
          <a:xfrm>
            <a:off x="0" y="621801"/>
            <a:ext cx="9144000" cy="48965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2"/>
              </a:buBlip>
              <a:defRPr sz="2800" b="1" kern="1200">
                <a:solidFill>
                  <a:schemeClr val="tx1"/>
                </a:solidFill>
                <a:latin typeface="+mn-lt"/>
                <a:ea typeface="+mn-ea"/>
                <a:cs typeface="+mn-cs"/>
              </a:defRPr>
            </a:lvl1pPr>
            <a:lvl2pPr marL="533400" indent="-285750" algn="l" defTabSz="914400" rtl="0" eaLnBrk="1" latinLnBrk="0" hangingPunct="1">
              <a:spcBef>
                <a:spcPct val="20000"/>
              </a:spcBef>
              <a:buFontTx/>
              <a:buBlip>
                <a:blip r:embed="rId3"/>
              </a:buBlip>
              <a:defRPr sz="2600" kern="1200">
                <a:solidFill>
                  <a:schemeClr val="tx1"/>
                </a:solidFill>
                <a:latin typeface="+mn-lt"/>
                <a:ea typeface="+mn-ea"/>
                <a:cs typeface="+mn-cs"/>
              </a:defRPr>
            </a:lvl2pPr>
            <a:lvl3pPr marL="717550" indent="-266700" algn="l" defTabSz="914400" rtl="0" eaLnBrk="1" latinLnBrk="0" hangingPunct="1">
              <a:spcBef>
                <a:spcPct val="20000"/>
              </a:spcBef>
              <a:buFontTx/>
              <a:buBlip>
                <a:blip r:embed="rId4"/>
              </a:buBlip>
              <a:defRPr sz="2400" kern="1200">
                <a:solidFill>
                  <a:schemeClr val="tx1"/>
                </a:solidFill>
                <a:latin typeface="+mn-lt"/>
                <a:ea typeface="+mn-ea"/>
                <a:cs typeface="+mn-cs"/>
              </a:defRPr>
            </a:lvl3pPr>
            <a:lvl4pPr marL="987425" indent="-228600" algn="l" defTabSz="914400" rtl="0" eaLnBrk="1" latinLnBrk="0" hangingPunct="1">
              <a:spcBef>
                <a:spcPct val="20000"/>
              </a:spcBef>
              <a:buFontTx/>
              <a:buBlip>
                <a:blip r:embed="rId5"/>
              </a:buBlip>
              <a:defRPr sz="2000" i="1" kern="1200">
                <a:solidFill>
                  <a:schemeClr val="tx1"/>
                </a:solidFill>
                <a:latin typeface="+mn-lt"/>
                <a:ea typeface="+mn-ea"/>
                <a:cs typeface="+mn-cs"/>
              </a:defRPr>
            </a:lvl4pPr>
            <a:lvl5pPr marL="1246188" indent="-228600" algn="l" defTabSz="914400" rtl="0" eaLnBrk="1" latinLnBrk="0" hangingPunct="1">
              <a:spcBef>
                <a:spcPct val="20000"/>
              </a:spcBef>
              <a:buFontTx/>
              <a:buBlip>
                <a:blip r:embed="rId6"/>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Tx/>
              <a:buNone/>
            </a:pPr>
            <a:endParaRPr lang="en-US" sz="1200" b="0" dirty="0" smtClean="0">
              <a:latin typeface="Arial" panose="020B0604020202020204" pitchFamily="34" charset="0"/>
              <a:cs typeface="Arial" panose="020B0604020202020204" pitchFamily="34" charset="0"/>
            </a:endParaRPr>
          </a:p>
          <a:p>
            <a:pPr fontAlgn="auto">
              <a:spcAft>
                <a:spcPts val="0"/>
              </a:spcAft>
            </a:pPr>
            <a:endParaRPr lang="en-US" sz="1200" b="0" dirty="0" smtClean="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Abiteboul</a:t>
            </a:r>
            <a:r>
              <a:rPr lang="en-US" sz="1200" b="0" dirty="0">
                <a:latin typeface="Arial" panose="020B0604020202020204" pitchFamily="34" charset="0"/>
                <a:cs typeface="Arial" panose="020B0604020202020204" pitchFamily="34" charset="0"/>
              </a:rPr>
              <a:t>, S., </a:t>
            </a:r>
            <a:r>
              <a:rPr lang="en-US" sz="1200" b="0" dirty="0" err="1">
                <a:latin typeface="Arial" panose="020B0604020202020204" pitchFamily="34" charset="0"/>
                <a:cs typeface="Arial" panose="020B0604020202020204" pitchFamily="34" charset="0"/>
              </a:rPr>
              <a:t>Benjelloun</a:t>
            </a:r>
            <a:r>
              <a:rPr lang="en-US" sz="1200" b="0" dirty="0">
                <a:latin typeface="Arial" panose="020B0604020202020204" pitchFamily="34" charset="0"/>
                <a:cs typeface="Arial" panose="020B0604020202020204" pitchFamily="34" charset="0"/>
              </a:rPr>
              <a:t>, O., Milo, T. (2002), Web services and data </a:t>
            </a:r>
            <a:r>
              <a:rPr lang="en-US" sz="1200" b="0" dirty="0" err="1">
                <a:latin typeface="Arial" panose="020B0604020202020204" pitchFamily="34" charset="0"/>
                <a:cs typeface="Arial" panose="020B0604020202020204" pitchFamily="34" charset="0"/>
              </a:rPr>
              <a:t>integration,in</a:t>
            </a:r>
            <a:r>
              <a:rPr lang="en-US" sz="1200" b="0" dirty="0">
                <a:latin typeface="Arial" panose="020B0604020202020204" pitchFamily="34" charset="0"/>
                <a:cs typeface="Arial" panose="020B0604020202020204" pitchFamily="34" charset="0"/>
              </a:rPr>
              <a:t> Proceedings of the 3rd International Conference on Web Information </a:t>
            </a:r>
            <a:r>
              <a:rPr lang="en-US" sz="1200" b="0" dirty="0" err="1">
                <a:latin typeface="Arial" panose="020B0604020202020204" pitchFamily="34" charset="0"/>
                <a:cs typeface="Arial" panose="020B0604020202020204" pitchFamily="34" charset="0"/>
              </a:rPr>
              <a:t>SystemsEngineering</a:t>
            </a:r>
            <a:r>
              <a:rPr lang="en-US" sz="1200" b="0" dirty="0">
                <a:latin typeface="Arial" panose="020B0604020202020204" pitchFamily="34" charset="0"/>
                <a:cs typeface="Arial" panose="020B0604020202020204" pitchFamily="34" charset="0"/>
              </a:rPr>
              <a:t>, WISE ’02, IEEE Computer Society, USA, pp. 3–6.</a:t>
            </a:r>
          </a:p>
          <a:p>
            <a:pPr fontAlgn="auto">
              <a:spcAft>
                <a:spcPts val="0"/>
              </a:spcAft>
            </a:pPr>
            <a:r>
              <a:rPr lang="en-US" sz="1200" b="0" dirty="0" smtClean="0">
                <a:latin typeface="Arial" panose="020B0604020202020204" pitchFamily="34" charset="0"/>
                <a:cs typeface="Arial" panose="020B0604020202020204" pitchFamily="34" charset="0"/>
              </a:rPr>
              <a:t>Adamou</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d’Aquin</a:t>
            </a:r>
            <a:r>
              <a:rPr lang="en-US" sz="1200" b="0" dirty="0">
                <a:latin typeface="Arial" panose="020B0604020202020204" pitchFamily="34" charset="0"/>
                <a:cs typeface="Arial" panose="020B0604020202020204" pitchFamily="34" charset="0"/>
              </a:rPr>
              <a:t>, M. (2020), Relaxing global-as-view in mediated data integration from linked data, in Proceedings of The International Workshop on Semantic Big Data, SBD ’20, Association for Computing Machinery, New York, NY, USA. URL: https ://</a:t>
            </a:r>
            <a:r>
              <a:rPr lang="en-US" sz="1200" b="0" dirty="0" smtClean="0">
                <a:latin typeface="Arial" panose="020B0604020202020204" pitchFamily="34" charset="0"/>
                <a:cs typeface="Arial" panose="020B0604020202020204" pitchFamily="34" charset="0"/>
              </a:rPr>
              <a:t>doi.org/10.1145/3391274.3393635</a:t>
            </a: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Ambite</a:t>
            </a:r>
            <a:r>
              <a:rPr lang="en-US" sz="1200" b="0" dirty="0">
                <a:latin typeface="Arial" panose="020B0604020202020204" pitchFamily="34" charset="0"/>
                <a:cs typeface="Arial" panose="020B0604020202020204" pitchFamily="34" charset="0"/>
              </a:rPr>
              <a:t>, J. L., </a:t>
            </a:r>
            <a:r>
              <a:rPr lang="en-US" sz="1200" b="0" dirty="0" err="1">
                <a:latin typeface="Arial" panose="020B0604020202020204" pitchFamily="34" charset="0"/>
                <a:cs typeface="Arial" panose="020B0604020202020204" pitchFamily="34" charset="0"/>
              </a:rPr>
              <a:t>Tallis</a:t>
            </a:r>
            <a:r>
              <a:rPr lang="en-US" sz="1200" b="0" dirty="0">
                <a:latin typeface="Arial" panose="020B0604020202020204" pitchFamily="34" charset="0"/>
                <a:cs typeface="Arial" panose="020B0604020202020204" pitchFamily="34" charset="0"/>
              </a:rPr>
              <a:t>, M., Alpert, K., </a:t>
            </a:r>
            <a:r>
              <a:rPr lang="en-US" sz="1200" b="0" dirty="0" err="1">
                <a:latin typeface="Arial" panose="020B0604020202020204" pitchFamily="34" charset="0"/>
                <a:cs typeface="Arial" panose="020B0604020202020204" pitchFamily="34" charset="0"/>
              </a:rPr>
              <a:t>Keator</a:t>
            </a:r>
            <a:r>
              <a:rPr lang="en-US" sz="1200" b="0" dirty="0">
                <a:latin typeface="Arial" panose="020B0604020202020204" pitchFamily="34" charset="0"/>
                <a:cs typeface="Arial" panose="020B0604020202020204" pitchFamily="34" charset="0"/>
              </a:rPr>
              <a:t>, D. B., King, M., Landis, D., </a:t>
            </a:r>
            <a:r>
              <a:rPr lang="en-US" sz="1200" b="0" dirty="0" err="1">
                <a:latin typeface="Arial" panose="020B0604020202020204" pitchFamily="34" charset="0"/>
                <a:cs typeface="Arial" panose="020B0604020202020204" pitchFamily="34" charset="0"/>
              </a:rPr>
              <a:t>Konstantinidis</a:t>
            </a:r>
            <a:r>
              <a:rPr lang="en-US" sz="1200" b="0" dirty="0">
                <a:latin typeface="Arial" panose="020B0604020202020204" pitchFamily="34" charset="0"/>
                <a:cs typeface="Arial" panose="020B0604020202020204" pitchFamily="34" charset="0"/>
              </a:rPr>
              <a:t>, G., Calhoun, V. D., </a:t>
            </a:r>
            <a:r>
              <a:rPr lang="en-US" sz="1200" b="0" dirty="0" err="1">
                <a:latin typeface="Arial" panose="020B0604020202020204" pitchFamily="34" charset="0"/>
                <a:cs typeface="Arial" panose="020B0604020202020204" pitchFamily="34" charset="0"/>
              </a:rPr>
              <a:t>Potkin</a:t>
            </a:r>
            <a:r>
              <a:rPr lang="en-US" sz="1200" b="0" dirty="0">
                <a:latin typeface="Arial" panose="020B0604020202020204" pitchFamily="34" charset="0"/>
                <a:cs typeface="Arial" panose="020B0604020202020204" pitchFamily="34" charset="0"/>
              </a:rPr>
              <a:t>, S. G., Turner, J. </a:t>
            </a:r>
            <a:r>
              <a:rPr lang="en-US" sz="1200" b="0" dirty="0" err="1">
                <a:latin typeface="Arial" panose="020B0604020202020204" pitchFamily="34" charset="0"/>
                <a:cs typeface="Arial" panose="020B0604020202020204" pitchFamily="34" charset="0"/>
              </a:rPr>
              <a:t>A.,Wang</a:t>
            </a:r>
            <a:r>
              <a:rPr lang="en-US" sz="1200" b="0" dirty="0">
                <a:latin typeface="Arial" panose="020B0604020202020204" pitchFamily="34" charset="0"/>
                <a:cs typeface="Arial" panose="020B0604020202020204" pitchFamily="34" charset="0"/>
              </a:rPr>
              <a:t>, L. (2015), </a:t>
            </a:r>
            <a:r>
              <a:rPr lang="en-US" sz="1200" b="0" dirty="0" err="1">
                <a:latin typeface="Arial" panose="020B0604020202020204" pitchFamily="34" charset="0"/>
                <a:cs typeface="Arial" panose="020B0604020202020204" pitchFamily="34" charset="0"/>
              </a:rPr>
              <a:t>Schizconnect</a:t>
            </a:r>
            <a:r>
              <a:rPr lang="en-US" sz="1200" b="0" dirty="0">
                <a:latin typeface="Arial" panose="020B0604020202020204" pitchFamily="34" charset="0"/>
                <a:cs typeface="Arial" panose="020B0604020202020204" pitchFamily="34" charset="0"/>
              </a:rPr>
              <a:t> : Virtual data integration in neuroimaging, in N. Ashish, J.-L. </a:t>
            </a:r>
            <a:r>
              <a:rPr lang="en-US" sz="1200" b="0" dirty="0" err="1">
                <a:latin typeface="Arial" panose="020B0604020202020204" pitchFamily="34" charset="0"/>
                <a:cs typeface="Arial" panose="020B0604020202020204" pitchFamily="34" charset="0"/>
              </a:rPr>
              <a:t>Ambite</a:t>
            </a:r>
            <a:r>
              <a:rPr lang="en-US" sz="1200" b="0" dirty="0">
                <a:latin typeface="Arial" panose="020B0604020202020204" pitchFamily="34" charset="0"/>
                <a:cs typeface="Arial" panose="020B0604020202020204" pitchFamily="34" charset="0"/>
              </a:rPr>
              <a:t>, (</a:t>
            </a:r>
            <a:r>
              <a:rPr lang="en-US" sz="1200" b="0" dirty="0" err="1">
                <a:latin typeface="Arial" panose="020B0604020202020204" pitchFamily="34" charset="0"/>
                <a:cs typeface="Arial" panose="020B0604020202020204" pitchFamily="34" charset="0"/>
              </a:rPr>
              <a:t>eds</a:t>
            </a:r>
            <a:r>
              <a:rPr lang="en-US" sz="1200" b="0" dirty="0">
                <a:latin typeface="Arial" panose="020B0604020202020204" pitchFamily="34" charset="0"/>
                <a:cs typeface="Arial" panose="020B0604020202020204" pitchFamily="34" charset="0"/>
              </a:rPr>
              <a:t>), Data Integration in the Life Sciences, Springer International Publishing, Cham, pp. 37–51</a:t>
            </a:r>
            <a:r>
              <a:rPr lang="en-US" sz="1200" b="0" dirty="0" smtClean="0">
                <a:latin typeface="Arial" panose="020B0604020202020204" pitchFamily="34" charset="0"/>
                <a:cs typeface="Arial" panose="020B0604020202020204" pitchFamily="34" charset="0"/>
              </a:rPr>
              <a:t>.</a:t>
            </a: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Bakshi</a:t>
            </a:r>
            <a:r>
              <a:rPr lang="en-US" sz="1200" b="0" dirty="0">
                <a:latin typeface="Arial" panose="020B0604020202020204" pitchFamily="34" charset="0"/>
                <a:cs typeface="Arial" panose="020B0604020202020204" pitchFamily="34" charset="0"/>
              </a:rPr>
              <a:t>, R., </a:t>
            </a:r>
            <a:r>
              <a:rPr lang="en-US" sz="1200" b="0" dirty="0" err="1">
                <a:latin typeface="Arial" panose="020B0604020202020204" pitchFamily="34" charset="0"/>
                <a:cs typeface="Arial" panose="020B0604020202020204" pitchFamily="34" charset="0"/>
              </a:rPr>
              <a:t>Knoblock</a:t>
            </a:r>
            <a:r>
              <a:rPr lang="en-US" sz="1200" b="0" dirty="0">
                <a:latin typeface="Arial" panose="020B0604020202020204" pitchFamily="34" charset="0"/>
                <a:cs typeface="Arial" panose="020B0604020202020204" pitchFamily="34" charset="0"/>
              </a:rPr>
              <a:t>, C. A., Thakkar, S. (2004), Exploiting online sources to accurately geocode addresses, in Proceedings of the 12th Annual ACM International Workshop on Geographic Information Systems, GIS ’04, Association for Computing Machinery, New York, NY, USA, pp. 194–203. URL: https ://</a:t>
            </a:r>
            <a:r>
              <a:rPr lang="en-US" sz="1200" b="0" dirty="0" smtClean="0">
                <a:latin typeface="Arial" panose="020B0604020202020204" pitchFamily="34" charset="0"/>
                <a:cs typeface="Arial" panose="020B0604020202020204" pitchFamily="34" charset="0"/>
              </a:rPr>
              <a:t>doi.org/10.1145/1032222.1032251</a:t>
            </a:r>
          </a:p>
          <a:p>
            <a:pPr fontAlgn="auto">
              <a:spcAft>
                <a:spcPts val="0"/>
              </a:spcAft>
            </a:pPr>
            <a:r>
              <a:rPr lang="en-US" sz="1200" b="0" dirty="0">
                <a:latin typeface="Arial" panose="020B0604020202020204" pitchFamily="34" charset="0"/>
                <a:cs typeface="Arial" panose="020B0604020202020204" pitchFamily="34" charset="0"/>
              </a:rPr>
              <a:t>Baumgartner, R., </a:t>
            </a:r>
            <a:r>
              <a:rPr lang="en-US" sz="1200" b="0" dirty="0" err="1">
                <a:latin typeface="Arial" panose="020B0604020202020204" pitchFamily="34" charset="0"/>
                <a:cs typeface="Arial" panose="020B0604020202020204" pitchFamily="34" charset="0"/>
              </a:rPr>
              <a:t>Gatterbauer</a:t>
            </a:r>
            <a:r>
              <a:rPr lang="en-US" sz="1200" b="0" dirty="0">
                <a:latin typeface="Arial" panose="020B0604020202020204" pitchFamily="34" charset="0"/>
                <a:cs typeface="Arial" panose="020B0604020202020204" pitchFamily="34" charset="0"/>
              </a:rPr>
              <a:t>, W., </a:t>
            </a:r>
            <a:r>
              <a:rPr lang="en-US" sz="1200" b="0" dirty="0" err="1">
                <a:latin typeface="Arial" panose="020B0604020202020204" pitchFamily="34" charset="0"/>
                <a:cs typeface="Arial" panose="020B0604020202020204" pitchFamily="34" charset="0"/>
              </a:rPr>
              <a:t>Gottlob</a:t>
            </a:r>
            <a:r>
              <a:rPr lang="en-US" sz="1200" b="0" dirty="0">
                <a:latin typeface="Arial" panose="020B0604020202020204" pitchFamily="34" charset="0"/>
                <a:cs typeface="Arial" panose="020B0604020202020204" pitchFamily="34" charset="0"/>
              </a:rPr>
              <a:t>, G. (2009), Web Data Extraction System, Springer US, Boston, MA, pp. 3465–3471. URL: https ://doi.org/10.1007/978-0-387-39940-9_1154</a:t>
            </a:r>
          </a:p>
          <a:p>
            <a:pPr fontAlgn="auto">
              <a:spcAft>
                <a:spcPts val="0"/>
              </a:spcAft>
            </a:pPr>
            <a:r>
              <a:rPr lang="en-US" sz="1200" b="0" dirty="0" err="1" smtClean="0">
                <a:latin typeface="Arial" panose="020B0604020202020204" pitchFamily="34" charset="0"/>
                <a:cs typeface="Arial" panose="020B0604020202020204" pitchFamily="34" charset="0"/>
              </a:rPr>
              <a:t>Beneventano</a:t>
            </a:r>
            <a:r>
              <a:rPr lang="en-US" sz="1200" b="0" dirty="0">
                <a:latin typeface="Arial" panose="020B0604020202020204" pitchFamily="34" charset="0"/>
                <a:cs typeface="Arial" panose="020B0604020202020204" pitchFamily="34" charset="0"/>
              </a:rPr>
              <a:t>, D., </a:t>
            </a:r>
            <a:r>
              <a:rPr lang="en-US" sz="1200" b="0" dirty="0" err="1">
                <a:latin typeface="Arial" panose="020B0604020202020204" pitchFamily="34" charset="0"/>
                <a:cs typeface="Arial" panose="020B0604020202020204" pitchFamily="34" charset="0"/>
              </a:rPr>
              <a:t>Gennaro</a:t>
            </a:r>
            <a:r>
              <a:rPr lang="en-US" sz="1200" b="0" dirty="0">
                <a:latin typeface="Arial" panose="020B0604020202020204" pitchFamily="34" charset="0"/>
                <a:cs typeface="Arial" panose="020B0604020202020204" pitchFamily="34" charset="0"/>
              </a:rPr>
              <a:t>, C., Bergamaschi, S., </a:t>
            </a:r>
            <a:r>
              <a:rPr lang="en-US" sz="1200" b="0" dirty="0" err="1">
                <a:latin typeface="Arial" panose="020B0604020202020204" pitchFamily="34" charset="0"/>
                <a:cs typeface="Arial" panose="020B0604020202020204" pitchFamily="34" charset="0"/>
              </a:rPr>
              <a:t>Rabitti</a:t>
            </a:r>
            <a:r>
              <a:rPr lang="en-US" sz="1200" b="0" dirty="0">
                <a:latin typeface="Arial" panose="020B0604020202020204" pitchFamily="34" charset="0"/>
                <a:cs typeface="Arial" panose="020B0604020202020204" pitchFamily="34" charset="0"/>
              </a:rPr>
              <a:t>, F. (2013), A mediator-based approach for integrating heterogeneous multimedia sources, Multimedia Tools and Applications, 62(2), 427–450. URL: https ://</a:t>
            </a:r>
            <a:r>
              <a:rPr lang="en-US" sz="1200" b="0" dirty="0" smtClean="0">
                <a:latin typeface="Arial" panose="020B0604020202020204" pitchFamily="34" charset="0"/>
                <a:cs typeface="Arial" panose="020B0604020202020204" pitchFamily="34" charset="0"/>
              </a:rPr>
              <a:t>doi.org/10.1007/s11042-011-0904-0</a:t>
            </a: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Bicevska</a:t>
            </a:r>
            <a:r>
              <a:rPr lang="en-US" sz="1200" b="0" dirty="0">
                <a:latin typeface="Arial" panose="020B0604020202020204" pitchFamily="34" charset="0"/>
                <a:cs typeface="Arial" panose="020B0604020202020204" pitchFamily="34" charset="0"/>
              </a:rPr>
              <a:t>, Z., </a:t>
            </a:r>
            <a:r>
              <a:rPr lang="en-US" sz="1200" b="0" dirty="0" err="1">
                <a:latin typeface="Arial" panose="020B0604020202020204" pitchFamily="34" charset="0"/>
                <a:cs typeface="Arial" panose="020B0604020202020204" pitchFamily="34" charset="0"/>
              </a:rPr>
              <a:t>Oditis</a:t>
            </a:r>
            <a:r>
              <a:rPr lang="en-US" sz="1200" b="0" dirty="0">
                <a:latin typeface="Arial" panose="020B0604020202020204" pitchFamily="34" charset="0"/>
                <a:cs typeface="Arial" panose="020B0604020202020204" pitchFamily="34" charset="0"/>
              </a:rPr>
              <a:t>, I. (2017), Towards NoSQL-based Data Warehouse Solutions, Procedia Computer Science, 104, 104–111. URL: https ://</a:t>
            </a:r>
            <a:r>
              <a:rPr lang="en-US" sz="1200" b="0" dirty="0" smtClean="0">
                <a:latin typeface="Arial" panose="020B0604020202020204" pitchFamily="34" charset="0"/>
                <a:cs typeface="Arial" panose="020B0604020202020204" pitchFamily="34" charset="0"/>
              </a:rPr>
              <a:t>www.sciencedirect.com/science/article/pii/S1877050917300819</a:t>
            </a: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Bouaziz</a:t>
            </a:r>
            <a:r>
              <a:rPr lang="en-US" sz="1200" b="0" dirty="0">
                <a:latin typeface="Arial" panose="020B0604020202020204" pitchFamily="34" charset="0"/>
                <a:cs typeface="Arial" panose="020B0604020202020204" pitchFamily="34" charset="0"/>
              </a:rPr>
              <a:t>, S., </a:t>
            </a:r>
            <a:r>
              <a:rPr lang="en-US" sz="1200" b="0" dirty="0" err="1">
                <a:latin typeface="Arial" panose="020B0604020202020204" pitchFamily="34" charset="0"/>
                <a:cs typeface="Arial" panose="020B0604020202020204" pitchFamily="34" charset="0"/>
              </a:rPr>
              <a:t>Nabli</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Gargouri</a:t>
            </a:r>
            <a:r>
              <a:rPr lang="en-US" sz="1200" b="0" dirty="0">
                <a:latin typeface="Arial" panose="020B0604020202020204" pitchFamily="34" charset="0"/>
                <a:cs typeface="Arial" panose="020B0604020202020204" pitchFamily="34" charset="0"/>
              </a:rPr>
              <a:t>, F. (2019), Design a Data Warehouse Schema from Document-Oriented database, Procedia Computer Science, 159, 221–230. URL: https ://</a:t>
            </a:r>
            <a:r>
              <a:rPr lang="en-US" sz="1200" b="0" dirty="0" smtClean="0">
                <a:latin typeface="Arial" panose="020B0604020202020204" pitchFamily="34" charset="0"/>
                <a:cs typeface="Arial" panose="020B0604020202020204" pitchFamily="34" charset="0"/>
              </a:rPr>
              <a:t>www.sciencedirect.com/science/article/pii/S1877050919313560</a:t>
            </a: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Buron</a:t>
            </a:r>
            <a:r>
              <a:rPr lang="en-US" sz="1200" b="0" dirty="0">
                <a:latin typeface="Arial" panose="020B0604020202020204" pitchFamily="34" charset="0"/>
                <a:cs typeface="Arial" panose="020B0604020202020204" pitchFamily="34" charset="0"/>
              </a:rPr>
              <a:t>, M., </a:t>
            </a:r>
            <a:r>
              <a:rPr lang="en-US" sz="1200" b="0" dirty="0" err="1">
                <a:latin typeface="Arial" panose="020B0604020202020204" pitchFamily="34" charset="0"/>
                <a:cs typeface="Arial" panose="020B0604020202020204" pitchFamily="34" charset="0"/>
              </a:rPr>
              <a:t>Goasdoué</a:t>
            </a:r>
            <a:r>
              <a:rPr lang="en-US" sz="1200" b="0" dirty="0">
                <a:latin typeface="Arial" panose="020B0604020202020204" pitchFamily="34" charset="0"/>
                <a:cs typeface="Arial" panose="020B0604020202020204" pitchFamily="34" charset="0"/>
              </a:rPr>
              <a:t>, F., </a:t>
            </a:r>
            <a:r>
              <a:rPr lang="en-US" sz="1200" b="0" dirty="0" err="1">
                <a:latin typeface="Arial" panose="020B0604020202020204" pitchFamily="34" charset="0"/>
                <a:cs typeface="Arial" panose="020B0604020202020204" pitchFamily="34" charset="0"/>
              </a:rPr>
              <a:t>Manolescu</a:t>
            </a:r>
            <a:r>
              <a:rPr lang="en-US" sz="1200" b="0" dirty="0">
                <a:latin typeface="Arial" panose="020B0604020202020204" pitchFamily="34" charset="0"/>
                <a:cs typeface="Arial" panose="020B0604020202020204" pitchFamily="34" charset="0"/>
              </a:rPr>
              <a:t>, I., </a:t>
            </a:r>
            <a:r>
              <a:rPr lang="en-US" sz="1200" b="0" dirty="0" err="1">
                <a:latin typeface="Arial" panose="020B0604020202020204" pitchFamily="34" charset="0"/>
                <a:cs typeface="Arial" panose="020B0604020202020204" pitchFamily="34" charset="0"/>
              </a:rPr>
              <a:t>Mugnier</a:t>
            </a:r>
            <a:r>
              <a:rPr lang="en-US" sz="1200" b="0" dirty="0">
                <a:latin typeface="Arial" panose="020B0604020202020204" pitchFamily="34" charset="0"/>
                <a:cs typeface="Arial" panose="020B0604020202020204" pitchFamily="34" charset="0"/>
              </a:rPr>
              <a:t>, M.-L. (2020), Obi-wan : </a:t>
            </a:r>
            <a:r>
              <a:rPr lang="en-US" sz="1200" b="0" dirty="0" err="1">
                <a:latin typeface="Arial" panose="020B0604020202020204" pitchFamily="34" charset="0"/>
                <a:cs typeface="Arial" panose="020B0604020202020204" pitchFamily="34" charset="0"/>
              </a:rPr>
              <a:t>Ontologybased</a:t>
            </a:r>
            <a:r>
              <a:rPr lang="en-US" sz="1200" b="0" dirty="0">
                <a:latin typeface="Arial" panose="020B0604020202020204" pitchFamily="34" charset="0"/>
                <a:cs typeface="Arial" panose="020B0604020202020204" pitchFamily="34" charset="0"/>
              </a:rPr>
              <a:t> </a:t>
            </a:r>
            <a:r>
              <a:rPr lang="en-US" sz="1200" b="0" dirty="0" err="1">
                <a:latin typeface="Arial" panose="020B0604020202020204" pitchFamily="34" charset="0"/>
                <a:cs typeface="Arial" panose="020B0604020202020204" pitchFamily="34" charset="0"/>
              </a:rPr>
              <a:t>rdf</a:t>
            </a:r>
            <a:r>
              <a:rPr lang="en-US" sz="1200" b="0" dirty="0">
                <a:latin typeface="Arial" panose="020B0604020202020204" pitchFamily="34" charset="0"/>
                <a:cs typeface="Arial" panose="020B0604020202020204" pitchFamily="34" charset="0"/>
              </a:rPr>
              <a:t> integration of heterogeneous data, Proc. VLDB Endow., 13(12), 2933– 2936. URL: https ://doi.org/10.14778/3415478.3415512</a:t>
            </a:r>
          </a:p>
          <a:p>
            <a:pPr fontAlgn="auto">
              <a:spcAft>
                <a:spcPts val="0"/>
              </a:spcAft>
            </a:pPr>
            <a:r>
              <a:rPr lang="en-US" sz="1200" b="0" dirty="0" err="1" smtClean="0">
                <a:latin typeface="Arial" panose="020B0604020202020204" pitchFamily="34" charset="0"/>
                <a:cs typeface="Arial" panose="020B0604020202020204" pitchFamily="34" charset="0"/>
              </a:rPr>
              <a:t>Calvanese</a:t>
            </a:r>
            <a:r>
              <a:rPr lang="en-US" sz="1200" b="0" dirty="0">
                <a:latin typeface="Arial" panose="020B0604020202020204" pitchFamily="34" charset="0"/>
                <a:cs typeface="Arial" panose="020B0604020202020204" pitchFamily="34" charset="0"/>
              </a:rPr>
              <a:t>, D., De Giacomo, G., </a:t>
            </a:r>
            <a:r>
              <a:rPr lang="en-US" sz="1200" b="0" dirty="0" err="1">
                <a:latin typeface="Arial" panose="020B0604020202020204" pitchFamily="34" charset="0"/>
                <a:cs typeface="Arial" panose="020B0604020202020204" pitchFamily="34" charset="0"/>
              </a:rPr>
              <a:t>Lenzerini</a:t>
            </a:r>
            <a:r>
              <a:rPr lang="en-US" sz="1200" b="0" dirty="0">
                <a:latin typeface="Arial" panose="020B0604020202020204" pitchFamily="34" charset="0"/>
                <a:cs typeface="Arial" panose="020B0604020202020204" pitchFamily="34" charset="0"/>
              </a:rPr>
              <a:t>, M., </a:t>
            </a:r>
            <a:r>
              <a:rPr lang="en-US" sz="1200" b="0" dirty="0" err="1">
                <a:latin typeface="Arial" panose="020B0604020202020204" pitchFamily="34" charset="0"/>
                <a:cs typeface="Arial" panose="020B0604020202020204" pitchFamily="34" charset="0"/>
              </a:rPr>
              <a:t>Nardi</a:t>
            </a:r>
            <a:r>
              <a:rPr lang="en-US" sz="1200" b="0" dirty="0">
                <a:latin typeface="Arial" panose="020B0604020202020204" pitchFamily="34" charset="0"/>
                <a:cs typeface="Arial" panose="020B0604020202020204" pitchFamily="34" charset="0"/>
              </a:rPr>
              <a:t>, D., </a:t>
            </a:r>
            <a:r>
              <a:rPr lang="en-US" sz="1200" b="0" dirty="0" err="1">
                <a:latin typeface="Arial" panose="020B0604020202020204" pitchFamily="34" charset="0"/>
                <a:cs typeface="Arial" panose="020B0604020202020204" pitchFamily="34" charset="0"/>
              </a:rPr>
              <a:t>Rosati</a:t>
            </a:r>
            <a:r>
              <a:rPr lang="en-US" sz="1200" b="0" dirty="0">
                <a:latin typeface="Arial" panose="020B0604020202020204" pitchFamily="34" charset="0"/>
                <a:cs typeface="Arial" panose="020B0604020202020204" pitchFamily="34" charset="0"/>
              </a:rPr>
              <a:t>, R. (2001), Data integration in data warehousing, International Journal of Cooperative Information Systems, 10(03), 237–271. URL: https ://</a:t>
            </a:r>
            <a:r>
              <a:rPr lang="en-US" sz="1200" b="0" dirty="0" smtClean="0">
                <a:latin typeface="Arial" panose="020B0604020202020204" pitchFamily="34" charset="0"/>
                <a:cs typeface="Arial" panose="020B0604020202020204" pitchFamily="34" charset="0"/>
              </a:rPr>
              <a:t>doi.org/10.1142/S0218843001000345</a:t>
            </a:r>
          </a:p>
          <a:p>
            <a:pPr fontAlgn="auto">
              <a:spcAft>
                <a:spcPts val="0"/>
              </a:spcAft>
            </a:pPr>
            <a:r>
              <a:rPr lang="en-US" sz="1200" b="0" dirty="0">
                <a:latin typeface="Arial" panose="020B0604020202020204" pitchFamily="34" charset="0"/>
                <a:cs typeface="Arial" panose="020B0604020202020204" pitchFamily="34" charset="0"/>
              </a:rPr>
              <a:t>Cheng, K., </a:t>
            </a:r>
            <a:r>
              <a:rPr lang="en-US" sz="1200" b="0" dirty="0" err="1">
                <a:latin typeface="Arial" panose="020B0604020202020204" pitchFamily="34" charset="0"/>
                <a:cs typeface="Arial" panose="020B0604020202020204" pitchFamily="34" charset="0"/>
              </a:rPr>
              <a:t>Kambayashi</a:t>
            </a:r>
            <a:r>
              <a:rPr lang="en-US" sz="1200" b="0" dirty="0">
                <a:latin typeface="Arial" panose="020B0604020202020204" pitchFamily="34" charset="0"/>
                <a:cs typeface="Arial" panose="020B0604020202020204" pitchFamily="34" charset="0"/>
              </a:rPr>
              <a:t>, Y., Lee, S., </a:t>
            </a:r>
            <a:r>
              <a:rPr lang="en-US" sz="1200" b="0" dirty="0" err="1">
                <a:latin typeface="Arial" panose="020B0604020202020204" pitchFamily="34" charset="0"/>
                <a:cs typeface="Arial" panose="020B0604020202020204" pitchFamily="34" charset="0"/>
              </a:rPr>
              <a:t>Mohania</a:t>
            </a:r>
            <a:r>
              <a:rPr lang="en-US" sz="1200" b="0" dirty="0">
                <a:latin typeface="Arial" panose="020B0604020202020204" pitchFamily="34" charset="0"/>
                <a:cs typeface="Arial" panose="020B0604020202020204" pitchFamily="34" charset="0"/>
              </a:rPr>
              <a:t>, M. (2000), Functions of a web warehouse, in Proceedings 2000 Kyoto International Conference on Digital Libraries : Research and Practice, pp. 160–167</a:t>
            </a:r>
            <a:r>
              <a:rPr lang="en-US" sz="1200" b="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368961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Références</a:t>
            </a:r>
          </a:p>
        </p:txBody>
      </p:sp>
      <p:sp>
        <p:nvSpPr>
          <p:cNvPr id="3" name="Espace réservé du contenu 2"/>
          <p:cNvSpPr>
            <a:spLocks noGrp="1"/>
          </p:cNvSpPr>
          <p:nvPr>
            <p:ph idx="1"/>
          </p:nvPr>
        </p:nvSpPr>
        <p:spPr>
          <a:xfrm>
            <a:off x="52466" y="1328140"/>
            <a:ext cx="9144000" cy="4896544"/>
          </a:xfrm>
        </p:spPr>
        <p:txBody>
          <a:bodyPr>
            <a:noAutofit/>
          </a:bodyPr>
          <a:lstStyle/>
          <a:p>
            <a:pPr marL="0" indent="0">
              <a:buNone/>
            </a:pPr>
            <a:endParaRPr lang="en-US" sz="1200" b="0" dirty="0">
              <a:latin typeface="Arial" panose="020B0604020202020204" pitchFamily="34" charset="0"/>
              <a:cs typeface="Arial" panose="020B0604020202020204" pitchFamily="34" charset="0"/>
            </a:endParaRPr>
          </a:p>
          <a:p>
            <a:endParaRPr lang="fr-FR" sz="1200" b="0" dirty="0">
              <a:latin typeface="Arial" panose="020B0604020202020204" pitchFamily="34" charset="0"/>
              <a:cs typeface="Arial" panose="020B0604020202020204" pitchFamily="34" charset="0"/>
            </a:endParaRPr>
          </a:p>
          <a:p>
            <a:endParaRPr lang="fr-FR" sz="1200" b="0" dirty="0">
              <a:latin typeface="Arial" panose="020B0604020202020204" pitchFamily="34" charset="0"/>
              <a:cs typeface="Arial" panose="020B0604020202020204" pitchFamily="34" charset="0"/>
            </a:endParaRPr>
          </a:p>
          <a:p>
            <a:pPr marL="0" indent="0">
              <a:buNone/>
            </a:pPr>
            <a:endParaRPr lang="fr-FR" sz="1200" b="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64</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
        <p:nvSpPr>
          <p:cNvPr id="5" name="Espace réservé du contenu 2"/>
          <p:cNvSpPr txBox="1">
            <a:spLocks/>
          </p:cNvSpPr>
          <p:nvPr/>
        </p:nvSpPr>
        <p:spPr>
          <a:xfrm>
            <a:off x="0" y="836712"/>
            <a:ext cx="9144000" cy="48965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2"/>
              </a:buBlip>
              <a:defRPr sz="2800" b="1" kern="1200">
                <a:solidFill>
                  <a:schemeClr val="tx1"/>
                </a:solidFill>
                <a:latin typeface="+mn-lt"/>
                <a:ea typeface="+mn-ea"/>
                <a:cs typeface="+mn-cs"/>
              </a:defRPr>
            </a:lvl1pPr>
            <a:lvl2pPr marL="533400" indent="-285750" algn="l" defTabSz="914400" rtl="0" eaLnBrk="1" latinLnBrk="0" hangingPunct="1">
              <a:spcBef>
                <a:spcPct val="20000"/>
              </a:spcBef>
              <a:buFontTx/>
              <a:buBlip>
                <a:blip r:embed="rId3"/>
              </a:buBlip>
              <a:defRPr sz="2600" kern="1200">
                <a:solidFill>
                  <a:schemeClr val="tx1"/>
                </a:solidFill>
                <a:latin typeface="+mn-lt"/>
                <a:ea typeface="+mn-ea"/>
                <a:cs typeface="+mn-cs"/>
              </a:defRPr>
            </a:lvl2pPr>
            <a:lvl3pPr marL="717550" indent="-266700" algn="l" defTabSz="914400" rtl="0" eaLnBrk="1" latinLnBrk="0" hangingPunct="1">
              <a:spcBef>
                <a:spcPct val="20000"/>
              </a:spcBef>
              <a:buFontTx/>
              <a:buBlip>
                <a:blip r:embed="rId4"/>
              </a:buBlip>
              <a:defRPr sz="2400" kern="1200">
                <a:solidFill>
                  <a:schemeClr val="tx1"/>
                </a:solidFill>
                <a:latin typeface="+mn-lt"/>
                <a:ea typeface="+mn-ea"/>
                <a:cs typeface="+mn-cs"/>
              </a:defRPr>
            </a:lvl3pPr>
            <a:lvl4pPr marL="987425" indent="-228600" algn="l" defTabSz="914400" rtl="0" eaLnBrk="1" latinLnBrk="0" hangingPunct="1">
              <a:spcBef>
                <a:spcPct val="20000"/>
              </a:spcBef>
              <a:buFontTx/>
              <a:buBlip>
                <a:blip r:embed="rId5"/>
              </a:buBlip>
              <a:defRPr sz="2000" i="1" kern="1200">
                <a:solidFill>
                  <a:schemeClr val="tx1"/>
                </a:solidFill>
                <a:latin typeface="+mn-lt"/>
                <a:ea typeface="+mn-ea"/>
                <a:cs typeface="+mn-cs"/>
              </a:defRPr>
            </a:lvl4pPr>
            <a:lvl5pPr marL="1246188" indent="-228600" algn="l" defTabSz="914400" rtl="0" eaLnBrk="1" latinLnBrk="0" hangingPunct="1">
              <a:spcBef>
                <a:spcPct val="20000"/>
              </a:spcBef>
              <a:buFontTx/>
              <a:buBlip>
                <a:blip r:embed="rId6"/>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endParaRPr lang="en-US" sz="1200" b="0" dirty="0" smtClean="0">
              <a:latin typeface="Arial" panose="020B0604020202020204" pitchFamily="34" charset="0"/>
              <a:cs typeface="Arial" panose="020B0604020202020204" pitchFamily="34" charset="0"/>
            </a:endParaRPr>
          </a:p>
          <a:p>
            <a:pPr fontAlgn="auto">
              <a:spcAft>
                <a:spcPts val="0"/>
              </a:spcAft>
            </a:pPr>
            <a:r>
              <a:rPr lang="en-US" sz="1200" b="0" dirty="0" err="1">
                <a:latin typeface="Arial" panose="020B0604020202020204" pitchFamily="34" charset="0"/>
                <a:cs typeface="Arial" panose="020B0604020202020204" pitchFamily="34" charset="0"/>
              </a:rPr>
              <a:t>Duschka</a:t>
            </a:r>
            <a:r>
              <a:rPr lang="en-US" sz="1200" b="0" dirty="0">
                <a:latin typeface="Arial" panose="020B0604020202020204" pitchFamily="34" charset="0"/>
                <a:cs typeface="Arial" panose="020B0604020202020204" pitchFamily="34" charset="0"/>
              </a:rPr>
              <a:t>, O. M., </a:t>
            </a:r>
            <a:r>
              <a:rPr lang="en-US" sz="1200" b="0" dirty="0" err="1">
                <a:latin typeface="Arial" panose="020B0604020202020204" pitchFamily="34" charset="0"/>
                <a:cs typeface="Arial" panose="020B0604020202020204" pitchFamily="34" charset="0"/>
              </a:rPr>
              <a:t>Genesereth</a:t>
            </a:r>
            <a:r>
              <a:rPr lang="en-US" sz="1200" b="0" dirty="0">
                <a:latin typeface="Arial" panose="020B0604020202020204" pitchFamily="34" charset="0"/>
                <a:cs typeface="Arial" panose="020B0604020202020204" pitchFamily="34" charset="0"/>
              </a:rPr>
              <a:t>, M. R., Levy, A. Y. (2000), Recursive query plans for data integration, The Journal of Logic Programming, 43(1), 49–73. URL: https ://www.sciencedirect.com/science/article/pii/S0743106699000254</a:t>
            </a:r>
          </a:p>
          <a:p>
            <a:pPr fontAlgn="auto">
              <a:spcAft>
                <a:spcPts val="0"/>
              </a:spcAft>
            </a:pPr>
            <a:r>
              <a:rPr lang="en-US" sz="1200" b="0" dirty="0" err="1" smtClean="0">
                <a:latin typeface="Arial" panose="020B0604020202020204" pitchFamily="34" charset="0"/>
                <a:cs typeface="Arial" panose="020B0604020202020204" pitchFamily="34" charset="0"/>
              </a:rPr>
              <a:t>Ennaoui</a:t>
            </a:r>
            <a:r>
              <a:rPr lang="en-US" sz="1200" b="0" dirty="0">
                <a:latin typeface="Arial" panose="020B0604020202020204" pitchFamily="34" charset="0"/>
                <a:cs typeface="Arial" panose="020B0604020202020204" pitchFamily="34" charset="0"/>
              </a:rPr>
              <a:t>, K., </a:t>
            </a:r>
            <a:r>
              <a:rPr lang="en-US" sz="1200" b="0" dirty="0" err="1">
                <a:latin typeface="Arial" panose="020B0604020202020204" pitchFamily="34" charset="0"/>
                <a:cs typeface="Arial" panose="020B0604020202020204" pitchFamily="34" charset="0"/>
              </a:rPr>
              <a:t>Faivre</a:t>
            </a:r>
            <a:r>
              <a:rPr lang="en-US" sz="1200" b="0" dirty="0">
                <a:latin typeface="Arial" panose="020B0604020202020204" pitchFamily="34" charset="0"/>
                <a:cs typeface="Arial" panose="020B0604020202020204" pitchFamily="34" charset="0"/>
              </a:rPr>
              <a:t>, M., Hassan, M. S., </a:t>
            </a:r>
            <a:r>
              <a:rPr lang="en-US" sz="1200" dirty="0">
                <a:latin typeface="Arial" panose="020B0604020202020204" pitchFamily="34" charset="0"/>
                <a:cs typeface="Arial" panose="020B0604020202020204" pitchFamily="34" charset="0"/>
              </a:rPr>
              <a:t>Rey, C.</a:t>
            </a:r>
            <a:r>
              <a:rPr lang="en-US" sz="1200" b="0" dirty="0">
                <a:latin typeface="Arial" panose="020B0604020202020204" pitchFamily="34" charset="0"/>
                <a:cs typeface="Arial" panose="020B0604020202020204" pitchFamily="34" charset="0"/>
              </a:rPr>
              <a:t>, </a:t>
            </a:r>
            <a:r>
              <a:rPr lang="en-US" sz="1200" b="0" dirty="0" err="1">
                <a:latin typeface="Arial" panose="020B0604020202020204" pitchFamily="34" charset="0"/>
                <a:cs typeface="Arial" panose="020B0604020202020204" pitchFamily="34" charset="0"/>
              </a:rPr>
              <a:t>Dargent</a:t>
            </a:r>
            <a:r>
              <a:rPr lang="en-US" sz="1200" b="0" dirty="0">
                <a:latin typeface="Arial" panose="020B0604020202020204" pitchFamily="34" charset="0"/>
                <a:cs typeface="Arial" panose="020B0604020202020204" pitchFamily="34" charset="0"/>
              </a:rPr>
              <a:t>, L., </a:t>
            </a:r>
            <a:r>
              <a:rPr lang="en-US" sz="1200" b="0" dirty="0" err="1">
                <a:latin typeface="Arial" panose="020B0604020202020204" pitchFamily="34" charset="0"/>
                <a:cs typeface="Arial" panose="020B0604020202020204" pitchFamily="34" charset="0"/>
              </a:rPr>
              <a:t>Girod</a:t>
            </a:r>
            <a:r>
              <a:rPr lang="en-US" sz="1200" b="0" dirty="0">
                <a:latin typeface="Arial" panose="020B0604020202020204" pitchFamily="34" charset="0"/>
                <a:cs typeface="Arial" panose="020B0604020202020204" pitchFamily="34" charset="0"/>
              </a:rPr>
              <a:t>, H., </a:t>
            </a:r>
            <a:r>
              <a:rPr lang="en-US" sz="1200" b="0" dirty="0" err="1">
                <a:latin typeface="Arial" panose="020B0604020202020204" pitchFamily="34" charset="0"/>
                <a:cs typeface="Arial" panose="020B0604020202020204" pitchFamily="34" charset="0"/>
              </a:rPr>
              <a:t>Nguifo</a:t>
            </a:r>
            <a:r>
              <a:rPr lang="en-US" sz="1200" b="0" dirty="0">
                <a:latin typeface="Arial" panose="020B0604020202020204" pitchFamily="34" charset="0"/>
                <a:cs typeface="Arial" panose="020B0604020202020204" pitchFamily="34" charset="0"/>
              </a:rPr>
              <a:t>, E. M. (2021), Ontology-based data integration in a distributed context of coalition air missions, in J. </a:t>
            </a:r>
            <a:r>
              <a:rPr lang="en-US" sz="1200" b="0" dirty="0" err="1">
                <a:latin typeface="Arial" panose="020B0604020202020204" pitchFamily="34" charset="0"/>
                <a:cs typeface="Arial" panose="020B0604020202020204" pitchFamily="34" charset="0"/>
              </a:rPr>
              <a:t>Azé</a:t>
            </a:r>
            <a:r>
              <a:rPr lang="en-US" sz="1200" b="0" dirty="0">
                <a:latin typeface="Arial" panose="020B0604020202020204" pitchFamily="34" charset="0"/>
                <a:cs typeface="Arial" panose="020B0604020202020204" pitchFamily="34" charset="0"/>
              </a:rPr>
              <a:t>, V. Lemaire, (</a:t>
            </a:r>
            <a:r>
              <a:rPr lang="en-US" sz="1200" b="0" dirty="0" err="1">
                <a:latin typeface="Arial" panose="020B0604020202020204" pitchFamily="34" charset="0"/>
                <a:cs typeface="Arial" panose="020B0604020202020204" pitchFamily="34" charset="0"/>
              </a:rPr>
              <a:t>eds</a:t>
            </a:r>
            <a:r>
              <a:rPr lang="en-US" sz="1200" b="0" dirty="0">
                <a:latin typeface="Arial" panose="020B0604020202020204" pitchFamily="34" charset="0"/>
                <a:cs typeface="Arial" panose="020B0604020202020204" pitchFamily="34" charset="0"/>
              </a:rPr>
              <a:t>), Extraction et </a:t>
            </a:r>
            <a:r>
              <a:rPr lang="en-US" sz="1200" b="0" dirty="0" err="1">
                <a:latin typeface="Arial" panose="020B0604020202020204" pitchFamily="34" charset="0"/>
                <a:cs typeface="Arial" panose="020B0604020202020204" pitchFamily="34" charset="0"/>
              </a:rPr>
              <a:t>Gestion</a:t>
            </a:r>
            <a:r>
              <a:rPr lang="en-US" sz="1200" b="0" dirty="0">
                <a:latin typeface="Arial" panose="020B0604020202020204" pitchFamily="34" charset="0"/>
                <a:cs typeface="Arial" panose="020B0604020202020204" pitchFamily="34" charset="0"/>
              </a:rPr>
              <a:t> des </a:t>
            </a:r>
            <a:r>
              <a:rPr lang="en-US" sz="1200" b="0" dirty="0" err="1">
                <a:latin typeface="Arial" panose="020B0604020202020204" pitchFamily="34" charset="0"/>
                <a:cs typeface="Arial" panose="020B0604020202020204" pitchFamily="34" charset="0"/>
              </a:rPr>
              <a:t>Connaissances</a:t>
            </a:r>
            <a:r>
              <a:rPr lang="en-US" sz="1200" b="0" dirty="0">
                <a:latin typeface="Arial" panose="020B0604020202020204" pitchFamily="34" charset="0"/>
                <a:cs typeface="Arial" panose="020B0604020202020204" pitchFamily="34" charset="0"/>
              </a:rPr>
              <a:t>, EGC 2021, 25-29 </a:t>
            </a:r>
            <a:r>
              <a:rPr lang="en-US" sz="1200" b="0" dirty="0" err="1">
                <a:latin typeface="Arial" panose="020B0604020202020204" pitchFamily="34" charset="0"/>
                <a:cs typeface="Arial" panose="020B0604020202020204" pitchFamily="34" charset="0"/>
              </a:rPr>
              <a:t>Janvier</a:t>
            </a:r>
            <a:r>
              <a:rPr lang="en-US" sz="1200" b="0" dirty="0">
                <a:latin typeface="Arial" panose="020B0604020202020204" pitchFamily="34" charset="0"/>
                <a:cs typeface="Arial" panose="020B0604020202020204" pitchFamily="34" charset="0"/>
              </a:rPr>
              <a:t> 2021, Montpellier, France, vol. E-37 of RNTI, </a:t>
            </a:r>
            <a:r>
              <a:rPr lang="en-US" sz="1200" b="0" dirty="0" err="1">
                <a:latin typeface="Arial" panose="020B0604020202020204" pitchFamily="34" charset="0"/>
                <a:cs typeface="Arial" panose="020B0604020202020204" pitchFamily="34" charset="0"/>
              </a:rPr>
              <a:t>Éditions</a:t>
            </a:r>
            <a:r>
              <a:rPr lang="en-US" sz="1200" b="0" dirty="0">
                <a:latin typeface="Arial" panose="020B0604020202020204" pitchFamily="34" charset="0"/>
                <a:cs typeface="Arial" panose="020B0604020202020204" pitchFamily="34" charset="0"/>
              </a:rPr>
              <a:t> RNTI, pp. 445–452. URL: http ://editions-rnti.fr/ ?</a:t>
            </a:r>
            <a:r>
              <a:rPr lang="en-US" sz="1200" b="0" dirty="0" err="1">
                <a:latin typeface="Arial" panose="020B0604020202020204" pitchFamily="34" charset="0"/>
                <a:cs typeface="Arial" panose="020B0604020202020204" pitchFamily="34" charset="0"/>
              </a:rPr>
              <a:t>inprocid</a:t>
            </a:r>
            <a:r>
              <a:rPr lang="en-US" sz="1200" b="0" dirty="0">
                <a:latin typeface="Arial" panose="020B0604020202020204" pitchFamily="34" charset="0"/>
                <a:cs typeface="Arial" panose="020B0604020202020204" pitchFamily="34" charset="0"/>
              </a:rPr>
              <a:t>=1002678</a:t>
            </a:r>
            <a:endParaRPr lang="fr-FR" sz="1200" b="0" dirty="0">
              <a:latin typeface="Arial" panose="020B0604020202020204" pitchFamily="34" charset="0"/>
              <a:cs typeface="Arial" panose="020B0604020202020204" pitchFamily="34" charset="0"/>
            </a:endParaRPr>
          </a:p>
          <a:p>
            <a:pPr fontAlgn="auto">
              <a:spcAft>
                <a:spcPts val="0"/>
              </a:spcAft>
            </a:pPr>
            <a:r>
              <a:rPr lang="en-US" sz="1200" b="0" dirty="0" smtClean="0">
                <a:latin typeface="Arial" panose="020B0604020202020204" pitchFamily="34" charset="0"/>
                <a:cs typeface="Arial" panose="020B0604020202020204" pitchFamily="34" charset="0"/>
              </a:rPr>
              <a:t>Friedman</a:t>
            </a:r>
            <a:r>
              <a:rPr lang="en-US" sz="1200" b="0" dirty="0">
                <a:latin typeface="Arial" panose="020B0604020202020204" pitchFamily="34" charset="0"/>
                <a:cs typeface="Arial" panose="020B0604020202020204" pitchFamily="34" charset="0"/>
              </a:rPr>
              <a:t>, M. T., Levy, A. Y., Millstein, T. D. et al. (1999), Navigational plans for data integration, AAAI/IAAI, 1999, 67–73</a:t>
            </a:r>
            <a:r>
              <a:rPr lang="en-US" sz="1200" b="0" dirty="0" smtClean="0">
                <a:latin typeface="Arial" panose="020B0604020202020204" pitchFamily="34" charset="0"/>
                <a:cs typeface="Arial" panose="020B0604020202020204" pitchFamily="34" charset="0"/>
              </a:rPr>
              <a:t>.</a:t>
            </a:r>
          </a:p>
          <a:p>
            <a:pPr fontAlgn="auto">
              <a:spcAft>
                <a:spcPts val="0"/>
              </a:spcAft>
            </a:pPr>
            <a:r>
              <a:rPr lang="en-US" sz="1200" b="0" dirty="0">
                <a:latin typeface="Arial" panose="020B0604020202020204" pitchFamily="34" charset="0"/>
                <a:cs typeface="Arial" panose="020B0604020202020204" pitchFamily="34" charset="0"/>
              </a:rPr>
              <a:t>Fielding, R. T., Taylor, R. N. (2000), Architectural styles and the design of </a:t>
            </a:r>
            <a:r>
              <a:rPr lang="en-US" sz="1200" b="0" dirty="0" err="1">
                <a:latin typeface="Arial" panose="020B0604020202020204" pitchFamily="34" charset="0"/>
                <a:cs typeface="Arial" panose="020B0604020202020204" pitchFamily="34" charset="0"/>
              </a:rPr>
              <a:t>networkbased</a:t>
            </a:r>
            <a:r>
              <a:rPr lang="en-US" sz="1200" b="0" dirty="0">
                <a:latin typeface="Arial" panose="020B0604020202020204" pitchFamily="34" charset="0"/>
                <a:cs typeface="Arial" panose="020B0604020202020204" pitchFamily="34" charset="0"/>
              </a:rPr>
              <a:t> software architectures, PhD thesis. AAI9980887</a:t>
            </a:r>
            <a:r>
              <a:rPr lang="en-US" sz="1200" b="0" dirty="0" smtClean="0">
                <a:latin typeface="Arial" panose="020B0604020202020204" pitchFamily="34" charset="0"/>
                <a:cs typeface="Arial" panose="020B0604020202020204" pitchFamily="34" charset="0"/>
              </a:rPr>
              <a:t>.</a:t>
            </a:r>
            <a:endParaRPr lang="en-US" sz="1200" b="0" dirty="0">
              <a:latin typeface="Arial" panose="020B0604020202020204" pitchFamily="34" charset="0"/>
              <a:cs typeface="Arial" panose="020B0604020202020204" pitchFamily="34" charset="0"/>
            </a:endParaRPr>
          </a:p>
          <a:p>
            <a:r>
              <a:rPr lang="en-US" sz="1200" b="0" dirty="0" smtClean="0">
                <a:latin typeface="Arial" panose="020B0604020202020204" pitchFamily="34" charset="0"/>
                <a:cs typeface="Arial" panose="020B0604020202020204" pitchFamily="34" charset="0"/>
              </a:rPr>
              <a:t>Garcia-Molina</a:t>
            </a:r>
            <a:r>
              <a:rPr lang="en-US" sz="1200" b="0" dirty="0">
                <a:latin typeface="Arial" panose="020B0604020202020204" pitchFamily="34" charset="0"/>
                <a:cs typeface="Arial" panose="020B0604020202020204" pitchFamily="34" charset="0"/>
              </a:rPr>
              <a:t>, H., </a:t>
            </a:r>
            <a:r>
              <a:rPr lang="en-US" sz="1200" b="0" dirty="0" err="1">
                <a:latin typeface="Arial" panose="020B0604020202020204" pitchFamily="34" charset="0"/>
                <a:cs typeface="Arial" panose="020B0604020202020204" pitchFamily="34" charset="0"/>
              </a:rPr>
              <a:t>Papakonstantinou</a:t>
            </a:r>
            <a:r>
              <a:rPr lang="en-US" sz="1200" b="0" dirty="0">
                <a:latin typeface="Arial" panose="020B0604020202020204" pitchFamily="34" charset="0"/>
                <a:cs typeface="Arial" panose="020B0604020202020204" pitchFamily="34" charset="0"/>
              </a:rPr>
              <a:t>, Y., </a:t>
            </a:r>
            <a:r>
              <a:rPr lang="en-US" sz="1200" b="0" dirty="0" err="1">
                <a:latin typeface="Arial" panose="020B0604020202020204" pitchFamily="34" charset="0"/>
                <a:cs typeface="Arial" panose="020B0604020202020204" pitchFamily="34" charset="0"/>
              </a:rPr>
              <a:t>Quass</a:t>
            </a:r>
            <a:r>
              <a:rPr lang="en-US" sz="1200" b="0" dirty="0">
                <a:latin typeface="Arial" panose="020B0604020202020204" pitchFamily="34" charset="0"/>
                <a:cs typeface="Arial" panose="020B0604020202020204" pitchFamily="34" charset="0"/>
              </a:rPr>
              <a:t>, D., </a:t>
            </a:r>
            <a:r>
              <a:rPr lang="en-US" sz="1200" b="0" dirty="0" err="1">
                <a:latin typeface="Arial" panose="020B0604020202020204" pitchFamily="34" charset="0"/>
                <a:cs typeface="Arial" panose="020B0604020202020204" pitchFamily="34" charset="0"/>
              </a:rPr>
              <a:t>Rajaraman</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Sagiv</a:t>
            </a:r>
            <a:r>
              <a:rPr lang="en-US" sz="1200" b="0" dirty="0">
                <a:latin typeface="Arial" panose="020B0604020202020204" pitchFamily="34" charset="0"/>
                <a:cs typeface="Arial" panose="020B0604020202020204" pitchFamily="34" charset="0"/>
              </a:rPr>
              <a:t>, Y., </a:t>
            </a:r>
            <a:r>
              <a:rPr lang="en-US" sz="1200" b="0" dirty="0" err="1">
                <a:latin typeface="Arial" panose="020B0604020202020204" pitchFamily="34" charset="0"/>
                <a:cs typeface="Arial" panose="020B0604020202020204" pitchFamily="34" charset="0"/>
              </a:rPr>
              <a:t>Ullman,J</a:t>
            </a:r>
            <a:r>
              <a:rPr lang="en-US" sz="1200" b="0" dirty="0">
                <a:latin typeface="Arial" panose="020B0604020202020204" pitchFamily="34" charset="0"/>
                <a:cs typeface="Arial" panose="020B0604020202020204" pitchFamily="34" charset="0"/>
              </a:rPr>
              <a:t>., </a:t>
            </a:r>
            <a:r>
              <a:rPr lang="en-US" sz="1200" b="0" dirty="0" err="1">
                <a:latin typeface="Arial" panose="020B0604020202020204" pitchFamily="34" charset="0"/>
                <a:cs typeface="Arial" panose="020B0604020202020204" pitchFamily="34" charset="0"/>
              </a:rPr>
              <a:t>Vassalos</a:t>
            </a:r>
            <a:r>
              <a:rPr lang="en-US" sz="1200" b="0" dirty="0">
                <a:latin typeface="Arial" panose="020B0604020202020204" pitchFamily="34" charset="0"/>
                <a:cs typeface="Arial" panose="020B0604020202020204" pitchFamily="34" charset="0"/>
              </a:rPr>
              <a:t>, V., </a:t>
            </a:r>
            <a:r>
              <a:rPr lang="en-US" sz="1200" b="0" dirty="0" err="1">
                <a:latin typeface="Arial" panose="020B0604020202020204" pitchFamily="34" charset="0"/>
                <a:cs typeface="Arial" panose="020B0604020202020204" pitchFamily="34" charset="0"/>
              </a:rPr>
              <a:t>Widom</a:t>
            </a:r>
            <a:r>
              <a:rPr lang="en-US" sz="1200" b="0" dirty="0">
                <a:latin typeface="Arial" panose="020B0604020202020204" pitchFamily="34" charset="0"/>
                <a:cs typeface="Arial" panose="020B0604020202020204" pitchFamily="34" charset="0"/>
              </a:rPr>
              <a:t>, J. (1997), The TSIMMIS Approach to Mediation :Data Models and Languages, Journal of Intelligent Information Systems, 8(2), 117–132.URL: https ://doi.org/10.1023/A :1008683107812. </a:t>
            </a:r>
            <a:endParaRPr lang="en-US" sz="1200" b="0" dirty="0" smtClean="0">
              <a:latin typeface="Arial" panose="020B0604020202020204" pitchFamily="34" charset="0"/>
              <a:cs typeface="Arial" panose="020B0604020202020204" pitchFamily="34" charset="0"/>
            </a:endParaRPr>
          </a:p>
          <a:p>
            <a:r>
              <a:rPr lang="en-US" sz="1200" b="0" dirty="0" smtClean="0">
                <a:latin typeface="Arial" panose="020B0604020202020204" pitchFamily="34" charset="0"/>
                <a:cs typeface="Arial" panose="020B0604020202020204" pitchFamily="34" charset="0"/>
              </a:rPr>
              <a:t>Halevy</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Rajaraman</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Ordille</a:t>
            </a:r>
            <a:r>
              <a:rPr lang="en-US" sz="1200" b="0" dirty="0">
                <a:latin typeface="Arial" panose="020B0604020202020204" pitchFamily="34" charset="0"/>
                <a:cs typeface="Arial" panose="020B0604020202020204" pitchFamily="34" charset="0"/>
              </a:rPr>
              <a:t>, J. (2006), Data integration : The teenage years, in Proceedings of the 32nd International Conference on Very Large Data Base, VLDB Endowment</a:t>
            </a:r>
            <a:r>
              <a:rPr lang="en-US" sz="1200" b="0" dirty="0" smtClean="0">
                <a:latin typeface="Arial" panose="020B0604020202020204" pitchFamily="34" charset="0"/>
                <a:cs typeface="Arial" panose="020B0604020202020204" pitchFamily="34" charset="0"/>
              </a:rPr>
              <a:t>.</a:t>
            </a:r>
          </a:p>
          <a:p>
            <a:r>
              <a:rPr lang="en-US" sz="1200" b="0" dirty="0">
                <a:latin typeface="Arial" panose="020B0604020202020204" pitchFamily="34" charset="0"/>
                <a:cs typeface="Arial" panose="020B0604020202020204" pitchFamily="34" charset="0"/>
              </a:rPr>
              <a:t>Hansen, M., </a:t>
            </a:r>
            <a:r>
              <a:rPr lang="en-US" sz="1200" b="0" dirty="0" err="1">
                <a:latin typeface="Arial" panose="020B0604020202020204" pitchFamily="34" charset="0"/>
                <a:cs typeface="Arial" panose="020B0604020202020204" pitchFamily="34" charset="0"/>
              </a:rPr>
              <a:t>Madnick</a:t>
            </a:r>
            <a:r>
              <a:rPr lang="en-US" sz="1200" b="0" dirty="0">
                <a:latin typeface="Arial" panose="020B0604020202020204" pitchFamily="34" charset="0"/>
                <a:cs typeface="Arial" panose="020B0604020202020204" pitchFamily="34" charset="0"/>
              </a:rPr>
              <a:t>, S., Siegel, M. (2003), Data integration using web services, in S. </a:t>
            </a:r>
            <a:r>
              <a:rPr lang="en-US" sz="1200" b="0" dirty="0" err="1">
                <a:latin typeface="Arial" panose="020B0604020202020204" pitchFamily="34" charset="0"/>
                <a:cs typeface="Arial" panose="020B0604020202020204" pitchFamily="34" charset="0"/>
              </a:rPr>
              <a:t>Bressan</a:t>
            </a:r>
            <a:r>
              <a:rPr lang="en-US" sz="1200" b="0" dirty="0">
                <a:latin typeface="Arial" panose="020B0604020202020204" pitchFamily="34" charset="0"/>
                <a:cs typeface="Arial" panose="020B0604020202020204" pitchFamily="34" charset="0"/>
              </a:rPr>
              <a:t>, M. L. Lee, A. B. </a:t>
            </a:r>
            <a:r>
              <a:rPr lang="en-US" sz="1200" b="0" dirty="0" err="1">
                <a:latin typeface="Arial" panose="020B0604020202020204" pitchFamily="34" charset="0"/>
                <a:cs typeface="Arial" panose="020B0604020202020204" pitchFamily="34" charset="0"/>
              </a:rPr>
              <a:t>Chaudhri</a:t>
            </a:r>
            <a:r>
              <a:rPr lang="en-US" sz="1200" b="0" dirty="0">
                <a:latin typeface="Arial" panose="020B0604020202020204" pitchFamily="34" charset="0"/>
                <a:cs typeface="Arial" panose="020B0604020202020204" pitchFamily="34" charset="0"/>
              </a:rPr>
              <a:t>, J. X. Yu, Z. </a:t>
            </a:r>
            <a:r>
              <a:rPr lang="en-US" sz="1200" b="0" dirty="0" err="1">
                <a:latin typeface="Arial" panose="020B0604020202020204" pitchFamily="34" charset="0"/>
                <a:cs typeface="Arial" panose="020B0604020202020204" pitchFamily="34" charset="0"/>
              </a:rPr>
              <a:t>Lacroix</a:t>
            </a:r>
            <a:r>
              <a:rPr lang="en-US" sz="1200" b="0" dirty="0">
                <a:latin typeface="Arial" panose="020B0604020202020204" pitchFamily="34" charset="0"/>
                <a:cs typeface="Arial" panose="020B0604020202020204" pitchFamily="34" charset="0"/>
              </a:rPr>
              <a:t>, (</a:t>
            </a:r>
            <a:r>
              <a:rPr lang="en-US" sz="1200" b="0" dirty="0" err="1">
                <a:latin typeface="Arial" panose="020B0604020202020204" pitchFamily="34" charset="0"/>
                <a:cs typeface="Arial" panose="020B0604020202020204" pitchFamily="34" charset="0"/>
              </a:rPr>
              <a:t>eds</a:t>
            </a:r>
            <a:r>
              <a:rPr lang="en-US" sz="1200" b="0" dirty="0">
                <a:latin typeface="Arial" panose="020B0604020202020204" pitchFamily="34" charset="0"/>
                <a:cs typeface="Arial" panose="020B0604020202020204" pitchFamily="34" charset="0"/>
              </a:rPr>
              <a:t>), Efficiency and Effectiveness of XML Tools and Techniques and Data Integration over the Web, Springer Berlin Heidelberg, Berlin, Heidelberg, pp. 165–182</a:t>
            </a:r>
            <a:r>
              <a:rPr lang="en-US" sz="1200" b="0" dirty="0" smtClean="0">
                <a:latin typeface="Arial" panose="020B0604020202020204" pitchFamily="34" charset="0"/>
                <a:cs typeface="Arial" panose="020B0604020202020204" pitchFamily="34" charset="0"/>
              </a:rPr>
              <a:t>.</a:t>
            </a:r>
            <a:endParaRPr lang="en-US" sz="1200" b="0" dirty="0">
              <a:latin typeface="Arial" panose="020B0604020202020204" pitchFamily="34" charset="0"/>
              <a:cs typeface="Arial" panose="020B0604020202020204" pitchFamily="34" charset="0"/>
            </a:endParaRPr>
          </a:p>
          <a:p>
            <a:r>
              <a:rPr lang="fr-FR" sz="1200" b="0" dirty="0" err="1">
                <a:latin typeface="Arial" panose="020B0604020202020204" pitchFamily="34" charset="0"/>
                <a:cs typeface="Arial" panose="020B0604020202020204" pitchFamily="34" charset="0"/>
              </a:rPr>
              <a:t>Hendler</a:t>
            </a:r>
            <a:r>
              <a:rPr lang="fr-FR" sz="1200" b="0" dirty="0">
                <a:latin typeface="Arial" panose="020B0604020202020204" pitchFamily="34" charset="0"/>
                <a:cs typeface="Arial" panose="020B0604020202020204" pitchFamily="34" charset="0"/>
              </a:rPr>
              <a:t>, J. (2014), Data </a:t>
            </a:r>
            <a:r>
              <a:rPr lang="fr-FR" sz="1200" b="0" dirty="0" err="1">
                <a:latin typeface="Arial" panose="020B0604020202020204" pitchFamily="34" charset="0"/>
                <a:cs typeface="Arial" panose="020B0604020202020204" pitchFamily="34" charset="0"/>
              </a:rPr>
              <a:t>integration</a:t>
            </a:r>
            <a:r>
              <a:rPr lang="fr-FR" sz="1200" b="0" dirty="0">
                <a:latin typeface="Arial" panose="020B0604020202020204" pitchFamily="34" charset="0"/>
                <a:cs typeface="Arial" panose="020B0604020202020204" pitchFamily="34" charset="0"/>
              </a:rPr>
              <a:t> for </a:t>
            </a:r>
            <a:r>
              <a:rPr lang="fr-FR" sz="1200" b="0" dirty="0" err="1">
                <a:latin typeface="Arial" panose="020B0604020202020204" pitchFamily="34" charset="0"/>
                <a:cs typeface="Arial" panose="020B0604020202020204" pitchFamily="34" charset="0"/>
              </a:rPr>
              <a:t>heterogenous</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datasets</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Big</a:t>
            </a:r>
            <a:r>
              <a:rPr lang="fr-FR" sz="1200" b="0" dirty="0">
                <a:latin typeface="Arial" panose="020B0604020202020204" pitchFamily="34" charset="0"/>
                <a:cs typeface="Arial" panose="020B0604020202020204" pitchFamily="34" charset="0"/>
              </a:rPr>
              <a:t> Data, 2(4), 205– 215. PMID : 25553272. URL: https ://doi.org/10.1089/big.2014.0068 </a:t>
            </a:r>
            <a:endParaRPr lang="fr-FR" sz="1200" b="0" dirty="0" smtClean="0">
              <a:latin typeface="Arial" panose="020B0604020202020204" pitchFamily="34" charset="0"/>
              <a:cs typeface="Arial" panose="020B0604020202020204" pitchFamily="34" charset="0"/>
            </a:endParaRPr>
          </a:p>
          <a:p>
            <a:r>
              <a:rPr lang="fr-FR" sz="1200" b="0" dirty="0" err="1">
                <a:latin typeface="Arial" panose="020B0604020202020204" pitchFamily="34" charset="0"/>
                <a:cs typeface="Arial" panose="020B0604020202020204" pitchFamily="34" charset="0"/>
              </a:rPr>
              <a:t>Inmon,W</a:t>
            </a:r>
            <a:r>
              <a:rPr lang="fr-FR" sz="1200" b="0" dirty="0">
                <a:latin typeface="Arial" panose="020B0604020202020204" pitchFamily="34" charset="0"/>
                <a:cs typeface="Arial" panose="020B0604020202020204" pitchFamily="34" charset="0"/>
              </a:rPr>
              <a:t>. H. (1992), Data architecture : the information </a:t>
            </a:r>
            <a:r>
              <a:rPr lang="fr-FR" sz="1200" b="0" dirty="0" err="1">
                <a:latin typeface="Arial" panose="020B0604020202020204" pitchFamily="34" charset="0"/>
                <a:cs typeface="Arial" panose="020B0604020202020204" pitchFamily="34" charset="0"/>
              </a:rPr>
              <a:t>paradigm</a:t>
            </a:r>
            <a:r>
              <a:rPr lang="fr-FR" sz="1200" b="0" dirty="0">
                <a:latin typeface="Arial" panose="020B0604020202020204" pitchFamily="34" charset="0"/>
                <a:cs typeface="Arial" panose="020B0604020202020204" pitchFamily="34" charset="0"/>
              </a:rPr>
              <a:t>, QED </a:t>
            </a:r>
            <a:r>
              <a:rPr lang="fr-FR" sz="1200" b="0" dirty="0" err="1">
                <a:latin typeface="Arial" panose="020B0604020202020204" pitchFamily="34" charset="0"/>
                <a:cs typeface="Arial" panose="020B0604020202020204" pitchFamily="34" charset="0"/>
              </a:rPr>
              <a:t>InformationSciences</a:t>
            </a:r>
            <a:r>
              <a:rPr lang="fr-FR" sz="1200" b="0" dirty="0">
                <a:latin typeface="Arial" panose="020B0604020202020204" pitchFamily="34" charset="0"/>
                <a:cs typeface="Arial" panose="020B0604020202020204" pitchFamily="34" charset="0"/>
              </a:rPr>
              <a:t>, Inc</a:t>
            </a:r>
            <a:r>
              <a:rPr lang="fr-FR" sz="1200" b="0" dirty="0" smtClean="0">
                <a:latin typeface="Arial" panose="020B0604020202020204" pitchFamily="34" charset="0"/>
                <a:cs typeface="Arial" panose="020B0604020202020204" pitchFamily="34" charset="0"/>
              </a:rPr>
              <a:t>.</a:t>
            </a:r>
          </a:p>
          <a:p>
            <a:pPr fontAlgn="auto">
              <a:spcAft>
                <a:spcPts val="0"/>
              </a:spcAft>
            </a:pPr>
            <a:r>
              <a:rPr lang="en-US" sz="1200" b="0" dirty="0" err="1" smtClean="0">
                <a:latin typeface="Arial" panose="020B0604020202020204" pitchFamily="34" charset="0"/>
                <a:cs typeface="Arial" panose="020B0604020202020204" pitchFamily="34" charset="0"/>
              </a:rPr>
              <a:t>Jovanovic</a:t>
            </a:r>
            <a:r>
              <a:rPr lang="en-US" sz="1200" b="0" dirty="0">
                <a:latin typeface="Arial" panose="020B0604020202020204" pitchFamily="34" charset="0"/>
                <a:cs typeface="Arial" panose="020B0604020202020204" pitchFamily="34" charset="0"/>
              </a:rPr>
              <a:t>, P., Nadal, S., Romero, O., </a:t>
            </a:r>
            <a:r>
              <a:rPr lang="en-US" sz="1200" b="0" dirty="0" err="1">
                <a:latin typeface="Arial" panose="020B0604020202020204" pitchFamily="34" charset="0"/>
                <a:cs typeface="Arial" panose="020B0604020202020204" pitchFamily="34" charset="0"/>
              </a:rPr>
              <a:t>Abelló</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Bilalli</a:t>
            </a:r>
            <a:r>
              <a:rPr lang="en-US" sz="1200" b="0" dirty="0">
                <a:latin typeface="Arial" panose="020B0604020202020204" pitchFamily="34" charset="0"/>
                <a:cs typeface="Arial" panose="020B0604020202020204" pitchFamily="34" charset="0"/>
              </a:rPr>
              <a:t>, B. (2021), Quarry : A </a:t>
            </a:r>
            <a:r>
              <a:rPr lang="en-US" sz="1200" b="0" dirty="0" err="1">
                <a:latin typeface="Arial" panose="020B0604020202020204" pitchFamily="34" charset="0"/>
                <a:cs typeface="Arial" panose="020B0604020202020204" pitchFamily="34" charset="0"/>
              </a:rPr>
              <a:t>Usercentered</a:t>
            </a:r>
            <a:r>
              <a:rPr lang="en-US" sz="1200" b="0" dirty="0">
                <a:latin typeface="Arial" panose="020B0604020202020204" pitchFamily="34" charset="0"/>
                <a:cs typeface="Arial" panose="020B0604020202020204" pitchFamily="34" charset="0"/>
              </a:rPr>
              <a:t> Big Data Integration Platform, Information Systems Frontiers, 23(1), 9–33. URL: https ://</a:t>
            </a:r>
            <a:r>
              <a:rPr lang="en-US" sz="1200" b="0" dirty="0" smtClean="0">
                <a:latin typeface="Arial" panose="020B0604020202020204" pitchFamily="34" charset="0"/>
                <a:cs typeface="Arial" panose="020B0604020202020204" pitchFamily="34" charset="0"/>
              </a:rPr>
              <a:t>doi.org/10.1007/s10796-020-10001-y</a:t>
            </a:r>
          </a:p>
          <a:p>
            <a:pPr fontAlgn="auto">
              <a:spcAft>
                <a:spcPts val="0"/>
              </a:spcAft>
            </a:pPr>
            <a:r>
              <a:rPr lang="en-US" sz="1200" b="0" dirty="0" err="1">
                <a:latin typeface="Arial" panose="020B0604020202020204" pitchFamily="34" charset="0"/>
                <a:cs typeface="Arial" panose="020B0604020202020204" pitchFamily="34" charset="0"/>
              </a:rPr>
              <a:t>Kargín</a:t>
            </a:r>
            <a:r>
              <a:rPr lang="en-US" sz="1200" b="0" dirty="0">
                <a:latin typeface="Arial" panose="020B0604020202020204" pitchFamily="34" charset="0"/>
                <a:cs typeface="Arial" panose="020B0604020202020204" pitchFamily="34" charset="0"/>
              </a:rPr>
              <a:t>, Y., </a:t>
            </a:r>
            <a:r>
              <a:rPr lang="en-US" sz="1200" b="0" dirty="0" err="1">
                <a:latin typeface="Arial" panose="020B0604020202020204" pitchFamily="34" charset="0"/>
                <a:cs typeface="Arial" panose="020B0604020202020204" pitchFamily="34" charset="0"/>
              </a:rPr>
              <a:t>Ivanova</a:t>
            </a:r>
            <a:r>
              <a:rPr lang="en-US" sz="1200" b="0" dirty="0">
                <a:latin typeface="Arial" panose="020B0604020202020204" pitchFamily="34" charset="0"/>
                <a:cs typeface="Arial" panose="020B0604020202020204" pitchFamily="34" charset="0"/>
              </a:rPr>
              <a:t>, M., Zhang, Y., </a:t>
            </a:r>
            <a:r>
              <a:rPr lang="en-US" sz="1200" b="0" dirty="0" err="1">
                <a:latin typeface="Arial" panose="020B0604020202020204" pitchFamily="34" charset="0"/>
                <a:cs typeface="Arial" panose="020B0604020202020204" pitchFamily="34" charset="0"/>
              </a:rPr>
              <a:t>Manegold</a:t>
            </a:r>
            <a:r>
              <a:rPr lang="en-US" sz="1200" b="0" dirty="0">
                <a:latin typeface="Arial" panose="020B0604020202020204" pitchFamily="34" charset="0"/>
                <a:cs typeface="Arial" panose="020B0604020202020204" pitchFamily="34" charset="0"/>
              </a:rPr>
              <a:t>, S., </a:t>
            </a:r>
            <a:r>
              <a:rPr lang="en-US" sz="1200" b="0" dirty="0" err="1">
                <a:latin typeface="Arial" panose="020B0604020202020204" pitchFamily="34" charset="0"/>
                <a:cs typeface="Arial" panose="020B0604020202020204" pitchFamily="34" charset="0"/>
              </a:rPr>
              <a:t>Kersten</a:t>
            </a:r>
            <a:r>
              <a:rPr lang="en-US" sz="1200" b="0" dirty="0">
                <a:latin typeface="Arial" panose="020B0604020202020204" pitchFamily="34" charset="0"/>
                <a:cs typeface="Arial" panose="020B0604020202020204" pitchFamily="34" charset="0"/>
              </a:rPr>
              <a:t>, M. (2013), Lazy </a:t>
            </a:r>
            <a:r>
              <a:rPr lang="en-US" sz="1200" b="0" dirty="0" err="1">
                <a:latin typeface="Arial" panose="020B0604020202020204" pitchFamily="34" charset="0"/>
                <a:cs typeface="Arial" panose="020B0604020202020204" pitchFamily="34" charset="0"/>
              </a:rPr>
              <a:t>etl</a:t>
            </a:r>
            <a:r>
              <a:rPr lang="en-US" sz="1200" b="0" dirty="0">
                <a:latin typeface="Arial" panose="020B0604020202020204" pitchFamily="34" charset="0"/>
                <a:cs typeface="Arial" panose="020B0604020202020204" pitchFamily="34" charset="0"/>
              </a:rPr>
              <a:t> in action : </a:t>
            </a:r>
            <a:r>
              <a:rPr lang="en-US" sz="1200" b="0" dirty="0" err="1">
                <a:latin typeface="Arial" panose="020B0604020202020204" pitchFamily="34" charset="0"/>
                <a:cs typeface="Arial" panose="020B0604020202020204" pitchFamily="34" charset="0"/>
              </a:rPr>
              <a:t>Etl</a:t>
            </a:r>
            <a:r>
              <a:rPr lang="en-US" sz="1200" b="0" dirty="0">
                <a:latin typeface="Arial" panose="020B0604020202020204" pitchFamily="34" charset="0"/>
                <a:cs typeface="Arial" panose="020B0604020202020204" pitchFamily="34" charset="0"/>
              </a:rPr>
              <a:t> technology dates scientific data, Proc. VLDB Endow., 6(12), 1286– 1289. URL: https ://</a:t>
            </a:r>
            <a:r>
              <a:rPr lang="en-US" sz="1200" b="0" dirty="0" smtClean="0">
                <a:latin typeface="Arial" panose="020B0604020202020204" pitchFamily="34" charset="0"/>
                <a:cs typeface="Arial" panose="020B0604020202020204" pitchFamily="34" charset="0"/>
              </a:rPr>
              <a:t>doi.org/10.14778/2536274.2536297</a:t>
            </a:r>
          </a:p>
          <a:p>
            <a:pPr fontAlgn="auto">
              <a:spcAft>
                <a:spcPts val="0"/>
              </a:spcAft>
            </a:pPr>
            <a:r>
              <a:rPr lang="en-US" sz="1200" b="0" dirty="0">
                <a:latin typeface="Arial" panose="020B0604020202020204" pitchFamily="34" charset="0"/>
                <a:cs typeface="Arial" panose="020B0604020202020204" pitchFamily="34" charset="0"/>
              </a:rPr>
              <a:t>Kimball, R. (1996), The data warehouse toolkit : practical techniques for building dimensional data warehouses, John Wiley &amp; Sons, Inc</a:t>
            </a:r>
            <a:r>
              <a:rPr lang="en-US" sz="1200" b="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295817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Références</a:t>
            </a:r>
          </a:p>
        </p:txBody>
      </p:sp>
      <p:sp>
        <p:nvSpPr>
          <p:cNvPr id="3" name="Espace réservé du contenu 2"/>
          <p:cNvSpPr>
            <a:spLocks noGrp="1"/>
          </p:cNvSpPr>
          <p:nvPr>
            <p:ph idx="1"/>
          </p:nvPr>
        </p:nvSpPr>
        <p:spPr>
          <a:xfrm>
            <a:off x="0" y="1060694"/>
            <a:ext cx="9144000" cy="4896544"/>
          </a:xfrm>
        </p:spPr>
        <p:txBody>
          <a:bodyPr>
            <a:noAutofit/>
          </a:bodyPr>
          <a:lstStyle/>
          <a:p>
            <a:pPr marL="0" indent="0" fontAlgn="auto">
              <a:spcAft>
                <a:spcPts val="0"/>
              </a:spcAft>
              <a:buNone/>
            </a:pP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a:latin typeface="Arial" panose="020B0604020202020204" pitchFamily="34" charset="0"/>
                <a:cs typeface="Arial" panose="020B0604020202020204" pitchFamily="34" charset="0"/>
              </a:rPr>
              <a:t>Kolas, D. (2003), Query Rewriting for Semantic Web Information Integration, in AAAI Workshop Papers 2007. URL: https ://aaai.org/papers/ws07-14-008-query-rewriting-for-semantic-webinformation- integration/</a:t>
            </a:r>
          </a:p>
          <a:p>
            <a:pPr fontAlgn="auto">
              <a:spcAft>
                <a:spcPts val="0"/>
              </a:spcAft>
            </a:pPr>
            <a:r>
              <a:rPr lang="fr-FR" sz="1200" b="0" dirty="0" err="1" smtClean="0">
                <a:latin typeface="Arial" panose="020B0604020202020204" pitchFamily="34" charset="0"/>
                <a:cs typeface="Arial" panose="020B0604020202020204" pitchFamily="34" charset="0"/>
              </a:rPr>
              <a:t>Krötzsch</a:t>
            </a:r>
            <a:r>
              <a:rPr lang="fr-FR" sz="1200" b="0" dirty="0">
                <a:latin typeface="Arial" panose="020B0604020202020204" pitchFamily="34" charset="0"/>
                <a:cs typeface="Arial" panose="020B0604020202020204" pitchFamily="34" charset="0"/>
              </a:rPr>
              <a:t>, M., </a:t>
            </a:r>
            <a:r>
              <a:rPr lang="fr-FR" sz="1200" b="0" dirty="0" err="1">
                <a:latin typeface="Arial" panose="020B0604020202020204" pitchFamily="34" charset="0"/>
                <a:cs typeface="Arial" panose="020B0604020202020204" pitchFamily="34" charset="0"/>
              </a:rPr>
              <a:t>Simancik</a:t>
            </a:r>
            <a:r>
              <a:rPr lang="fr-FR" sz="1200" b="0" dirty="0">
                <a:latin typeface="Arial" panose="020B0604020202020204" pitchFamily="34" charset="0"/>
                <a:cs typeface="Arial" panose="020B0604020202020204" pitchFamily="34" charset="0"/>
              </a:rPr>
              <a:t>, F., </a:t>
            </a:r>
            <a:r>
              <a:rPr lang="fr-FR" sz="1200" b="0" dirty="0" err="1">
                <a:latin typeface="Arial" panose="020B0604020202020204" pitchFamily="34" charset="0"/>
                <a:cs typeface="Arial" panose="020B0604020202020204" pitchFamily="34" charset="0"/>
              </a:rPr>
              <a:t>Horrocks</a:t>
            </a:r>
            <a:r>
              <a:rPr lang="fr-FR" sz="1200" b="0" dirty="0">
                <a:latin typeface="Arial" panose="020B0604020202020204" pitchFamily="34" charset="0"/>
                <a:cs typeface="Arial" panose="020B0604020202020204" pitchFamily="34" charset="0"/>
              </a:rPr>
              <a:t>, I. (2014), Description </a:t>
            </a:r>
            <a:r>
              <a:rPr lang="fr-FR" sz="1200" b="0" dirty="0" err="1">
                <a:latin typeface="Arial" panose="020B0604020202020204" pitchFamily="34" charset="0"/>
                <a:cs typeface="Arial" panose="020B0604020202020204" pitchFamily="34" charset="0"/>
              </a:rPr>
              <a:t>logics</a:t>
            </a:r>
            <a:r>
              <a:rPr lang="fr-FR" sz="1200" b="0" dirty="0">
                <a:latin typeface="Arial" panose="020B0604020202020204" pitchFamily="34" charset="0"/>
                <a:cs typeface="Arial" panose="020B0604020202020204" pitchFamily="34" charset="0"/>
              </a:rPr>
              <a:t>, IEEE Intelligent </a:t>
            </a:r>
            <a:r>
              <a:rPr lang="fr-FR" sz="1200" b="0" dirty="0" err="1">
                <a:latin typeface="Arial" panose="020B0604020202020204" pitchFamily="34" charset="0"/>
                <a:cs typeface="Arial" panose="020B0604020202020204" pitchFamily="34" charset="0"/>
              </a:rPr>
              <a:t>Systems</a:t>
            </a:r>
            <a:r>
              <a:rPr lang="fr-FR" sz="1200" b="0" dirty="0">
                <a:latin typeface="Arial" panose="020B0604020202020204" pitchFamily="34" charset="0"/>
                <a:cs typeface="Arial" panose="020B0604020202020204" pitchFamily="34" charset="0"/>
              </a:rPr>
              <a:t>, 29(1), 12–19.</a:t>
            </a:r>
          </a:p>
          <a:p>
            <a:pPr fontAlgn="auto">
              <a:spcAft>
                <a:spcPts val="0"/>
              </a:spcAft>
            </a:pPr>
            <a:r>
              <a:rPr lang="en-US" sz="1200" b="0" dirty="0" err="1">
                <a:latin typeface="Arial" panose="020B0604020202020204" pitchFamily="34" charset="0"/>
                <a:cs typeface="Arial" panose="020B0604020202020204" pitchFamily="34" charset="0"/>
              </a:rPr>
              <a:t>Ludascher</a:t>
            </a:r>
            <a:r>
              <a:rPr lang="en-US" sz="1200" b="0" dirty="0">
                <a:latin typeface="Arial" panose="020B0604020202020204" pitchFamily="34" charset="0"/>
                <a:cs typeface="Arial" panose="020B0604020202020204" pitchFamily="34" charset="0"/>
              </a:rPr>
              <a:t>, B., </a:t>
            </a:r>
            <a:r>
              <a:rPr lang="en-US" sz="1200" b="0" dirty="0" err="1">
                <a:latin typeface="Arial" panose="020B0604020202020204" pitchFamily="34" charset="0"/>
                <a:cs typeface="Arial" panose="020B0604020202020204" pitchFamily="34" charset="0"/>
              </a:rPr>
              <a:t>Altintas</a:t>
            </a:r>
            <a:r>
              <a:rPr lang="en-US" sz="1200" b="0" dirty="0">
                <a:latin typeface="Arial" panose="020B0604020202020204" pitchFamily="34" charset="0"/>
                <a:cs typeface="Arial" panose="020B0604020202020204" pitchFamily="34" charset="0"/>
              </a:rPr>
              <a:t>, I., Gupta, A. (2003), Compiling abstract scientific workflows into web service workflows, in 15th International Conference on Scientific and Statistical Database Management, 2003., pp. 251–254</a:t>
            </a:r>
          </a:p>
          <a:p>
            <a:pPr fontAlgn="auto">
              <a:spcAft>
                <a:spcPts val="0"/>
              </a:spcAft>
            </a:pPr>
            <a:r>
              <a:rPr lang="fr-FR" sz="1200" b="0" dirty="0">
                <a:latin typeface="Arial" panose="020B0604020202020204" pitchFamily="34" charset="0"/>
                <a:cs typeface="Arial" panose="020B0604020202020204" pitchFamily="34" charset="0"/>
              </a:rPr>
              <a:t>Mitra, N., </a:t>
            </a:r>
            <a:r>
              <a:rPr lang="fr-FR" sz="1200" b="0" dirty="0" err="1">
                <a:latin typeface="Arial" panose="020B0604020202020204" pitchFamily="34" charset="0"/>
                <a:cs typeface="Arial" panose="020B0604020202020204" pitchFamily="34" charset="0"/>
              </a:rPr>
              <a:t>Lafon</a:t>
            </a:r>
            <a:r>
              <a:rPr lang="fr-FR" sz="1200" b="0" dirty="0">
                <a:latin typeface="Arial" panose="020B0604020202020204" pitchFamily="34" charset="0"/>
                <a:cs typeface="Arial" panose="020B0604020202020204" pitchFamily="34" charset="0"/>
              </a:rPr>
              <a:t>, Y. (2007), SOAP version 1.2 part 0 : Primer (second </a:t>
            </a:r>
            <a:r>
              <a:rPr lang="fr-FR" sz="1200" b="0" dirty="0" err="1">
                <a:latin typeface="Arial" panose="020B0604020202020204" pitchFamily="34" charset="0"/>
                <a:cs typeface="Arial" panose="020B0604020202020204" pitchFamily="34" charset="0"/>
              </a:rPr>
              <a:t>edition</a:t>
            </a:r>
            <a:r>
              <a:rPr lang="fr-FR" sz="1200" b="0" dirty="0">
                <a:latin typeface="Arial" panose="020B0604020202020204" pitchFamily="34" charset="0"/>
                <a:cs typeface="Arial" panose="020B0604020202020204" pitchFamily="34" charset="0"/>
              </a:rPr>
              <a:t>), W3C </a:t>
            </a:r>
            <a:r>
              <a:rPr lang="fr-FR" sz="1200" b="0" dirty="0" err="1">
                <a:latin typeface="Arial" panose="020B0604020202020204" pitchFamily="34" charset="0"/>
                <a:cs typeface="Arial" panose="020B0604020202020204" pitchFamily="34" charset="0"/>
              </a:rPr>
              <a:t>recommendation</a:t>
            </a:r>
            <a:r>
              <a:rPr lang="fr-FR" sz="1200" b="0" dirty="0">
                <a:latin typeface="Arial" panose="020B0604020202020204" pitchFamily="34" charset="0"/>
                <a:cs typeface="Arial" panose="020B0604020202020204" pitchFamily="34" charset="0"/>
              </a:rPr>
              <a:t>, W3C. https ://www.w3.org/TR/2007/REC-soap12-part0- 20070427/.</a:t>
            </a:r>
            <a:endParaRPr lang="en-US" sz="1200" b="0" dirty="0">
              <a:latin typeface="Arial" panose="020B0604020202020204" pitchFamily="34" charset="0"/>
              <a:cs typeface="Arial" panose="020B0604020202020204" pitchFamily="34" charset="0"/>
            </a:endParaRPr>
          </a:p>
          <a:p>
            <a:pPr fontAlgn="auto">
              <a:spcAft>
                <a:spcPts val="0"/>
              </a:spcAft>
            </a:pPr>
            <a:r>
              <a:rPr lang="en-US" sz="1200" b="0" dirty="0">
                <a:latin typeface="Arial" panose="020B0604020202020204" pitchFamily="34" charset="0"/>
                <a:cs typeface="Arial" panose="020B0604020202020204" pitchFamily="34" charset="0"/>
              </a:rPr>
              <a:t>Nadal, S., Romero, O., </a:t>
            </a:r>
            <a:r>
              <a:rPr lang="en-US" sz="1200" b="0" dirty="0" err="1">
                <a:latin typeface="Arial" panose="020B0604020202020204" pitchFamily="34" charset="0"/>
                <a:cs typeface="Arial" panose="020B0604020202020204" pitchFamily="34" charset="0"/>
              </a:rPr>
              <a:t>Abelló</a:t>
            </a:r>
            <a:r>
              <a:rPr lang="en-US" sz="1200" b="0" dirty="0">
                <a:latin typeface="Arial" panose="020B0604020202020204" pitchFamily="34" charset="0"/>
                <a:cs typeface="Arial" panose="020B0604020202020204" pitchFamily="34" charset="0"/>
              </a:rPr>
              <a:t>, A., </a:t>
            </a:r>
            <a:r>
              <a:rPr lang="en-US" sz="1200" b="0" dirty="0" err="1">
                <a:latin typeface="Arial" panose="020B0604020202020204" pitchFamily="34" charset="0"/>
                <a:cs typeface="Arial" panose="020B0604020202020204" pitchFamily="34" charset="0"/>
              </a:rPr>
              <a:t>Vassiliadis</a:t>
            </a:r>
            <a:r>
              <a:rPr lang="en-US" sz="1200" b="0" dirty="0">
                <a:latin typeface="Arial" panose="020B0604020202020204" pitchFamily="34" charset="0"/>
                <a:cs typeface="Arial" panose="020B0604020202020204" pitchFamily="34" charset="0"/>
              </a:rPr>
              <a:t>, P., </a:t>
            </a:r>
            <a:r>
              <a:rPr lang="en-US" sz="1200" b="0" dirty="0" err="1">
                <a:latin typeface="Arial" panose="020B0604020202020204" pitchFamily="34" charset="0"/>
                <a:cs typeface="Arial" panose="020B0604020202020204" pitchFamily="34" charset="0"/>
              </a:rPr>
              <a:t>Vansummeren</a:t>
            </a:r>
            <a:r>
              <a:rPr lang="en-US" sz="1200" b="0" dirty="0">
                <a:latin typeface="Arial" panose="020B0604020202020204" pitchFamily="34" charset="0"/>
                <a:cs typeface="Arial" panose="020B0604020202020204" pitchFamily="34" charset="0"/>
              </a:rPr>
              <a:t>, S. (2019), An integration-oriented ontology to govern evolution in Big Data ecosystems, Information Systems, 79, 3–19. URL: https ://linkinghub.elsevier.com/retrieve/</a:t>
            </a:r>
            <a:r>
              <a:rPr lang="en-US" sz="1200" b="0" dirty="0" err="1">
                <a:latin typeface="Arial" panose="020B0604020202020204" pitchFamily="34" charset="0"/>
                <a:cs typeface="Arial" panose="020B0604020202020204" pitchFamily="34" charset="0"/>
              </a:rPr>
              <a:t>pii</a:t>
            </a:r>
            <a:r>
              <a:rPr lang="en-US" sz="1200" b="0" dirty="0">
                <a:latin typeface="Arial" panose="020B0604020202020204" pitchFamily="34" charset="0"/>
                <a:cs typeface="Arial" panose="020B0604020202020204" pitchFamily="34" charset="0"/>
              </a:rPr>
              <a:t>/S0306437917304660</a:t>
            </a:r>
          </a:p>
          <a:p>
            <a:pPr fontAlgn="auto">
              <a:spcAft>
                <a:spcPts val="0"/>
              </a:spcAft>
            </a:pPr>
            <a:r>
              <a:rPr lang="en-US" sz="1200" b="0" dirty="0" err="1">
                <a:latin typeface="Arial" panose="020B0604020202020204" pitchFamily="34" charset="0"/>
                <a:cs typeface="Arial" panose="020B0604020202020204" pitchFamily="34" charset="0"/>
              </a:rPr>
              <a:t>Nebot</a:t>
            </a:r>
            <a:r>
              <a:rPr lang="en-US" sz="1200" b="0" dirty="0">
                <a:latin typeface="Arial" panose="020B0604020202020204" pitchFamily="34" charset="0"/>
                <a:cs typeface="Arial" panose="020B0604020202020204" pitchFamily="34" charset="0"/>
              </a:rPr>
              <a:t>, V., </a:t>
            </a:r>
            <a:r>
              <a:rPr lang="en-US" sz="1200" b="0" dirty="0" err="1">
                <a:latin typeface="Arial" panose="020B0604020202020204" pitchFamily="34" charset="0"/>
                <a:cs typeface="Arial" panose="020B0604020202020204" pitchFamily="34" charset="0"/>
              </a:rPr>
              <a:t>Berlanga</a:t>
            </a:r>
            <a:r>
              <a:rPr lang="en-US" sz="1200" b="0" dirty="0">
                <a:latin typeface="Arial" panose="020B0604020202020204" pitchFamily="34" charset="0"/>
                <a:cs typeface="Arial" panose="020B0604020202020204" pitchFamily="34" charset="0"/>
              </a:rPr>
              <a:t>, R. (2012), Building data warehouses with semantic web data, Decision Support Systems, 52(4), 853–868. 1)Decision Support Systems for Logistics and Supply Chain Management 2)Business Intelligence and the Web. URL: https ://www.sciencedirect.com/science/article/pii/S0167923611002156</a:t>
            </a:r>
          </a:p>
          <a:p>
            <a:r>
              <a:rPr lang="en-US" sz="1200" b="0" dirty="0" err="1" smtClean="0">
                <a:latin typeface="Arial" panose="020B0604020202020204" pitchFamily="34" charset="0"/>
                <a:cs typeface="Arial" panose="020B0604020202020204" pitchFamily="34" charset="0"/>
              </a:rPr>
              <a:t>Preda</a:t>
            </a:r>
            <a:r>
              <a:rPr lang="en-US" sz="1200" b="0" dirty="0">
                <a:latin typeface="Arial" panose="020B0604020202020204" pitchFamily="34" charset="0"/>
                <a:cs typeface="Arial" panose="020B0604020202020204" pitchFamily="34" charset="0"/>
              </a:rPr>
              <a:t>, N., </a:t>
            </a:r>
            <a:r>
              <a:rPr lang="en-US" sz="1200" b="0" dirty="0" err="1">
                <a:latin typeface="Arial" panose="020B0604020202020204" pitchFamily="34" charset="0"/>
                <a:cs typeface="Arial" panose="020B0604020202020204" pitchFamily="34" charset="0"/>
              </a:rPr>
              <a:t>Kasneci</a:t>
            </a:r>
            <a:r>
              <a:rPr lang="en-US" sz="1200" b="0" dirty="0">
                <a:latin typeface="Arial" panose="020B0604020202020204" pitchFamily="34" charset="0"/>
                <a:cs typeface="Arial" panose="020B0604020202020204" pitchFamily="34" charset="0"/>
              </a:rPr>
              <a:t>, G., </a:t>
            </a:r>
            <a:r>
              <a:rPr lang="en-US" sz="1200" b="0" dirty="0" err="1">
                <a:latin typeface="Arial" panose="020B0604020202020204" pitchFamily="34" charset="0"/>
                <a:cs typeface="Arial" panose="020B0604020202020204" pitchFamily="34" charset="0"/>
              </a:rPr>
              <a:t>Suchanek</a:t>
            </a:r>
            <a:r>
              <a:rPr lang="en-US" sz="1200" b="0" dirty="0">
                <a:latin typeface="Arial" panose="020B0604020202020204" pitchFamily="34" charset="0"/>
                <a:cs typeface="Arial" panose="020B0604020202020204" pitchFamily="34" charset="0"/>
              </a:rPr>
              <a:t>, F. M., Neumann, T., Yuan, W., </a:t>
            </a:r>
            <a:r>
              <a:rPr lang="en-US" sz="1200" b="0" dirty="0" err="1">
                <a:latin typeface="Arial" panose="020B0604020202020204" pitchFamily="34" charset="0"/>
                <a:cs typeface="Arial" panose="020B0604020202020204" pitchFamily="34" charset="0"/>
              </a:rPr>
              <a:t>Weikum</a:t>
            </a:r>
            <a:r>
              <a:rPr lang="en-US" sz="1200" b="0" dirty="0">
                <a:latin typeface="Arial" panose="020B0604020202020204" pitchFamily="34" charset="0"/>
                <a:cs typeface="Arial" panose="020B0604020202020204" pitchFamily="34" charset="0"/>
              </a:rPr>
              <a:t>, G. (2010), Active knowledge : Dynamically enriching </a:t>
            </a:r>
            <a:r>
              <a:rPr lang="en-US" sz="1200" b="0" dirty="0" err="1">
                <a:latin typeface="Arial" panose="020B0604020202020204" pitchFamily="34" charset="0"/>
                <a:cs typeface="Arial" panose="020B0604020202020204" pitchFamily="34" charset="0"/>
              </a:rPr>
              <a:t>rdf</a:t>
            </a:r>
            <a:r>
              <a:rPr lang="en-US" sz="1200" b="0" dirty="0">
                <a:latin typeface="Arial" panose="020B0604020202020204" pitchFamily="34" charset="0"/>
                <a:cs typeface="Arial" panose="020B0604020202020204" pitchFamily="34" charset="0"/>
              </a:rPr>
              <a:t> knowledge bases by web services, in Proceedings of the 2010 ACM SIGMOD International Conference on Management of Data, SIGMOD ’10, Association for Computing Machinery, New York, NY, USA, pp. 399–410. URL: https ://doi.org/10.1145/1807167.1807212</a:t>
            </a:r>
          </a:p>
          <a:p>
            <a:r>
              <a:rPr lang="fr-FR" sz="1200" dirty="0" smtClean="0">
                <a:latin typeface="Arial" panose="020B0604020202020204" pitchFamily="34" charset="0"/>
                <a:cs typeface="Arial" panose="020B0604020202020204" pitchFamily="34" charset="0"/>
              </a:rPr>
              <a:t>Samuel</a:t>
            </a:r>
            <a:r>
              <a:rPr lang="fr-FR" sz="1200" dirty="0">
                <a:latin typeface="Arial" panose="020B0604020202020204" pitchFamily="34" charset="0"/>
                <a:cs typeface="Arial" panose="020B0604020202020204" pitchFamily="34" charset="0"/>
              </a:rPr>
              <a:t>, J.</a:t>
            </a:r>
            <a:r>
              <a:rPr lang="fr-FR" sz="1200" b="0" dirty="0">
                <a:latin typeface="Arial" panose="020B0604020202020204" pitchFamily="34" charset="0"/>
                <a:cs typeface="Arial" panose="020B0604020202020204" pitchFamily="34" charset="0"/>
              </a:rPr>
              <a:t> </a:t>
            </a:r>
            <a:r>
              <a:rPr lang="fr-FR" sz="1200" dirty="0">
                <a:latin typeface="Arial" panose="020B0604020202020204" pitchFamily="34" charset="0"/>
                <a:cs typeface="Arial" panose="020B0604020202020204" pitchFamily="34" charset="0"/>
              </a:rPr>
              <a:t>(2014a)</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Feeding</a:t>
            </a:r>
            <a:r>
              <a:rPr lang="fr-FR" sz="1200" b="0" dirty="0">
                <a:latin typeface="Arial" panose="020B0604020202020204" pitchFamily="34" charset="0"/>
                <a:cs typeface="Arial" panose="020B0604020202020204" pitchFamily="34" charset="0"/>
              </a:rPr>
              <a:t> a data </a:t>
            </a:r>
            <a:r>
              <a:rPr lang="fr-FR" sz="1200" b="0" dirty="0" err="1">
                <a:latin typeface="Arial" panose="020B0604020202020204" pitchFamily="34" charset="0"/>
                <a:cs typeface="Arial" panose="020B0604020202020204" pitchFamily="34" charset="0"/>
              </a:rPr>
              <a:t>warehouse</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with</a:t>
            </a:r>
            <a:r>
              <a:rPr lang="fr-FR" sz="1200" b="0" dirty="0">
                <a:latin typeface="Arial" panose="020B0604020202020204" pitchFamily="34" charset="0"/>
                <a:cs typeface="Arial" panose="020B0604020202020204" pitchFamily="34" charset="0"/>
              </a:rPr>
              <a:t> data </a:t>
            </a:r>
            <a:r>
              <a:rPr lang="fr-FR" sz="1200" b="0" dirty="0" err="1">
                <a:latin typeface="Arial" panose="020B0604020202020204" pitchFamily="34" charset="0"/>
                <a:cs typeface="Arial" panose="020B0604020202020204" pitchFamily="34" charset="0"/>
              </a:rPr>
              <a:t>coming</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from</a:t>
            </a:r>
            <a:r>
              <a:rPr lang="fr-FR" sz="1200" b="0" dirty="0">
                <a:latin typeface="Arial" panose="020B0604020202020204" pitchFamily="34" charset="0"/>
                <a:cs typeface="Arial" panose="020B0604020202020204" pitchFamily="34" charset="0"/>
              </a:rPr>
              <a:t> web services. </a:t>
            </a:r>
            <a:r>
              <a:rPr lang="fr-FR" sz="1200" b="0" dirty="0" err="1">
                <a:latin typeface="Arial" panose="020B0604020202020204" pitchFamily="34" charset="0"/>
                <a:cs typeface="Arial" panose="020B0604020202020204" pitchFamily="34" charset="0"/>
              </a:rPr>
              <a:t>Amediation</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approach</a:t>
            </a:r>
            <a:r>
              <a:rPr lang="fr-FR" sz="1200" b="0" dirty="0">
                <a:latin typeface="Arial" panose="020B0604020202020204" pitchFamily="34" charset="0"/>
                <a:cs typeface="Arial" panose="020B0604020202020204" pitchFamily="34" charset="0"/>
              </a:rPr>
              <a:t> for the </a:t>
            </a:r>
            <a:r>
              <a:rPr lang="fr-FR" sz="1200" b="0" dirty="0" err="1">
                <a:latin typeface="Arial" panose="020B0604020202020204" pitchFamily="34" charset="0"/>
                <a:cs typeface="Arial" panose="020B0604020202020204" pitchFamily="34" charset="0"/>
              </a:rPr>
              <a:t>DaWeS</a:t>
            </a:r>
            <a:r>
              <a:rPr lang="fr-FR" sz="1200" b="0" dirty="0">
                <a:latin typeface="Arial" panose="020B0604020202020204" pitchFamily="34" charset="0"/>
                <a:cs typeface="Arial" panose="020B0604020202020204" pitchFamily="34" charset="0"/>
              </a:rPr>
              <a:t> prototype. (Alimenter un entrepôt de </a:t>
            </a:r>
            <a:r>
              <a:rPr lang="fr-FR" sz="1200" b="0" dirty="0" err="1">
                <a:latin typeface="Arial" panose="020B0604020202020204" pitchFamily="34" charset="0"/>
                <a:cs typeface="Arial" panose="020B0604020202020204" pitchFamily="34" charset="0"/>
              </a:rPr>
              <a:t>donnéespar</a:t>
            </a:r>
            <a:r>
              <a:rPr lang="fr-FR" sz="1200" b="0" dirty="0">
                <a:latin typeface="Arial" panose="020B0604020202020204" pitchFamily="34" charset="0"/>
                <a:cs typeface="Arial" panose="020B0604020202020204" pitchFamily="34" charset="0"/>
              </a:rPr>
              <a:t> des données issues de services web. Une approche médiation pour le </a:t>
            </a:r>
            <a:r>
              <a:rPr lang="fr-FR" sz="1200" b="0" dirty="0" err="1">
                <a:latin typeface="Arial" panose="020B0604020202020204" pitchFamily="34" charset="0"/>
                <a:cs typeface="Arial" panose="020B0604020202020204" pitchFamily="34" charset="0"/>
              </a:rPr>
              <a:t>prototypeDaWeS</a:t>
            </a:r>
            <a:r>
              <a:rPr lang="fr-FR" sz="1200" b="0" dirty="0">
                <a:latin typeface="Arial" panose="020B0604020202020204" pitchFamily="34" charset="0"/>
                <a:cs typeface="Arial" panose="020B0604020202020204" pitchFamily="34" charset="0"/>
              </a:rPr>
              <a:t>), PhD </a:t>
            </a:r>
            <a:r>
              <a:rPr lang="fr-FR" sz="1200" b="0" dirty="0" err="1">
                <a:latin typeface="Arial" panose="020B0604020202020204" pitchFamily="34" charset="0"/>
                <a:cs typeface="Arial" panose="020B0604020202020204" pitchFamily="34" charset="0"/>
              </a:rPr>
              <a:t>thesis</a:t>
            </a:r>
            <a:r>
              <a:rPr lang="fr-FR" sz="1200" b="0" dirty="0">
                <a:latin typeface="Arial" panose="020B0604020202020204" pitchFamily="34" charset="0"/>
                <a:cs typeface="Arial" panose="020B0604020202020204" pitchFamily="34" charset="0"/>
              </a:rPr>
              <a:t>, Blaise Pascal </a:t>
            </a:r>
            <a:r>
              <a:rPr lang="fr-FR" sz="1200" b="0" dirty="0" err="1">
                <a:latin typeface="Arial" panose="020B0604020202020204" pitchFamily="34" charset="0"/>
                <a:cs typeface="Arial" panose="020B0604020202020204" pitchFamily="34" charset="0"/>
              </a:rPr>
              <a:t>University</a:t>
            </a:r>
            <a:r>
              <a:rPr lang="fr-FR" sz="1200" b="0" dirty="0">
                <a:latin typeface="Arial" panose="020B0604020202020204" pitchFamily="34" charset="0"/>
                <a:cs typeface="Arial" panose="020B0604020202020204" pitchFamily="34" charset="0"/>
              </a:rPr>
              <a:t>, Clermont-Ferrand, France.URL: https ://</a:t>
            </a:r>
            <a:r>
              <a:rPr lang="fr-FR" sz="1200" b="0" dirty="0" smtClean="0">
                <a:latin typeface="Arial" panose="020B0604020202020204" pitchFamily="34" charset="0"/>
                <a:cs typeface="Arial" panose="020B0604020202020204" pitchFamily="34" charset="0"/>
              </a:rPr>
              <a:t>tel.archives-ouvertes.fr/tel-01086964</a:t>
            </a:r>
          </a:p>
          <a:p>
            <a:r>
              <a:rPr lang="fr-FR" sz="1200" dirty="0" smtClean="0">
                <a:latin typeface="Arial" panose="020B0604020202020204" pitchFamily="34" charset="0"/>
                <a:cs typeface="Arial" panose="020B0604020202020204" pitchFamily="34" charset="0"/>
              </a:rPr>
              <a:t>Samuel</a:t>
            </a:r>
            <a:r>
              <a:rPr lang="fr-FR" sz="1200" dirty="0">
                <a:latin typeface="Arial" panose="020B0604020202020204" pitchFamily="34" charset="0"/>
                <a:cs typeface="Arial" panose="020B0604020202020204" pitchFamily="34" charset="0"/>
              </a:rPr>
              <a:t>, J. (2014b)</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Towards</a:t>
            </a:r>
            <a:r>
              <a:rPr lang="fr-FR" sz="1200" b="0" dirty="0">
                <a:latin typeface="Arial" panose="020B0604020202020204" pitchFamily="34" charset="0"/>
                <a:cs typeface="Arial" panose="020B0604020202020204" pitchFamily="34" charset="0"/>
              </a:rPr>
              <a:t> a data </a:t>
            </a:r>
            <a:r>
              <a:rPr lang="fr-FR" sz="1200" b="0" dirty="0" err="1">
                <a:latin typeface="Arial" panose="020B0604020202020204" pitchFamily="34" charset="0"/>
                <a:cs typeface="Arial" panose="020B0604020202020204" pitchFamily="34" charset="0"/>
              </a:rPr>
              <a:t>warehouse</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fed</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with</a:t>
            </a:r>
            <a:r>
              <a:rPr lang="fr-FR" sz="1200" b="0" dirty="0">
                <a:latin typeface="Arial" panose="020B0604020202020204" pitchFamily="34" charset="0"/>
                <a:cs typeface="Arial" panose="020B0604020202020204" pitchFamily="34" charset="0"/>
              </a:rPr>
              <a:t> web services, in V. </a:t>
            </a:r>
            <a:r>
              <a:rPr lang="fr-FR" sz="1200" b="0" dirty="0" err="1">
                <a:latin typeface="Arial" panose="020B0604020202020204" pitchFamily="34" charset="0"/>
                <a:cs typeface="Arial" panose="020B0604020202020204" pitchFamily="34" charset="0"/>
              </a:rPr>
              <a:t>Presutti,C</a:t>
            </a:r>
            <a:r>
              <a:rPr lang="fr-FR" sz="1200" b="0" dirty="0">
                <a:latin typeface="Arial" panose="020B0604020202020204" pitchFamily="34" charset="0"/>
                <a:cs typeface="Arial" panose="020B0604020202020204" pitchFamily="34" charset="0"/>
              </a:rPr>
              <a:t>. d’</a:t>
            </a:r>
            <a:r>
              <a:rPr lang="fr-FR" sz="1200" b="0" dirty="0" err="1">
                <a:latin typeface="Arial" panose="020B0604020202020204" pitchFamily="34" charset="0"/>
                <a:cs typeface="Arial" panose="020B0604020202020204" pitchFamily="34" charset="0"/>
              </a:rPr>
              <a:t>Amato</a:t>
            </a:r>
            <a:r>
              <a:rPr lang="fr-FR" sz="1200" b="0" dirty="0">
                <a:latin typeface="Arial" panose="020B0604020202020204" pitchFamily="34" charset="0"/>
                <a:cs typeface="Arial" panose="020B0604020202020204" pitchFamily="34" charset="0"/>
              </a:rPr>
              <a:t>, F. </a:t>
            </a:r>
            <a:r>
              <a:rPr lang="fr-FR" sz="1200" b="0" dirty="0" err="1">
                <a:latin typeface="Arial" panose="020B0604020202020204" pitchFamily="34" charset="0"/>
                <a:cs typeface="Arial" panose="020B0604020202020204" pitchFamily="34" charset="0"/>
              </a:rPr>
              <a:t>Gandon</a:t>
            </a:r>
            <a:r>
              <a:rPr lang="fr-FR" sz="1200" b="0" dirty="0">
                <a:latin typeface="Arial" panose="020B0604020202020204" pitchFamily="34" charset="0"/>
                <a:cs typeface="Arial" panose="020B0604020202020204" pitchFamily="34" charset="0"/>
              </a:rPr>
              <a:t>, M. d’Aquin, S. </a:t>
            </a:r>
            <a:r>
              <a:rPr lang="fr-FR" sz="1200" b="0" dirty="0" err="1">
                <a:latin typeface="Arial" panose="020B0604020202020204" pitchFamily="34" charset="0"/>
                <a:cs typeface="Arial" panose="020B0604020202020204" pitchFamily="34" charset="0"/>
              </a:rPr>
              <a:t>Staab</a:t>
            </a:r>
            <a:r>
              <a:rPr lang="fr-FR" sz="1200" b="0" dirty="0">
                <a:latin typeface="Arial" panose="020B0604020202020204" pitchFamily="34" charset="0"/>
                <a:cs typeface="Arial" panose="020B0604020202020204" pitchFamily="34" charset="0"/>
              </a:rPr>
              <a:t>, A. </a:t>
            </a:r>
            <a:r>
              <a:rPr lang="fr-FR" sz="1200" b="0" dirty="0" err="1">
                <a:latin typeface="Arial" panose="020B0604020202020204" pitchFamily="34" charset="0"/>
                <a:cs typeface="Arial" panose="020B0604020202020204" pitchFamily="34" charset="0"/>
              </a:rPr>
              <a:t>Tordai</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eds</a:t>
            </a:r>
            <a:r>
              <a:rPr lang="fr-FR" sz="1200" b="0" dirty="0">
                <a:latin typeface="Arial" panose="020B0604020202020204" pitchFamily="34" charset="0"/>
                <a:cs typeface="Arial" panose="020B0604020202020204" pitchFamily="34" charset="0"/>
              </a:rPr>
              <a:t>), The </a:t>
            </a:r>
            <a:r>
              <a:rPr lang="fr-FR" sz="1200" b="0" dirty="0" err="1">
                <a:latin typeface="Arial" panose="020B0604020202020204" pitchFamily="34" charset="0"/>
                <a:cs typeface="Arial" panose="020B0604020202020204" pitchFamily="34" charset="0"/>
              </a:rPr>
              <a:t>SemanticWeb</a:t>
            </a:r>
            <a:r>
              <a:rPr lang="fr-FR" sz="1200" b="0" dirty="0">
                <a:latin typeface="Arial" panose="020B0604020202020204" pitchFamily="34" charset="0"/>
                <a:cs typeface="Arial" panose="020B0604020202020204" pitchFamily="34" charset="0"/>
              </a:rPr>
              <a:t> :Trends and Challenges, Springer International </a:t>
            </a:r>
            <a:r>
              <a:rPr lang="fr-FR" sz="1200" b="0" dirty="0" err="1">
                <a:latin typeface="Arial" panose="020B0604020202020204" pitchFamily="34" charset="0"/>
                <a:cs typeface="Arial" panose="020B0604020202020204" pitchFamily="34" charset="0"/>
              </a:rPr>
              <a:t>Publishing</a:t>
            </a:r>
            <a:r>
              <a:rPr lang="fr-FR" sz="1200" b="0" dirty="0">
                <a:latin typeface="Arial" panose="020B0604020202020204" pitchFamily="34" charset="0"/>
                <a:cs typeface="Arial" panose="020B0604020202020204" pitchFamily="34" charset="0"/>
              </a:rPr>
              <a:t>, Cham, pp. 874–884</a:t>
            </a:r>
            <a:r>
              <a:rPr lang="fr-FR" sz="1200" b="0" dirty="0" smtClean="0">
                <a:latin typeface="Arial" panose="020B0604020202020204" pitchFamily="34" charset="0"/>
                <a:cs typeface="Arial" panose="020B0604020202020204" pitchFamily="34" charset="0"/>
              </a:rPr>
              <a:t>.</a:t>
            </a:r>
          </a:p>
          <a:p>
            <a:r>
              <a:rPr lang="fr-FR" sz="1200" dirty="0" smtClean="0">
                <a:latin typeface="Arial" panose="020B0604020202020204" pitchFamily="34" charset="0"/>
                <a:cs typeface="Arial" panose="020B0604020202020204" pitchFamily="34" charset="0"/>
              </a:rPr>
              <a:t>Samuel</a:t>
            </a:r>
            <a:r>
              <a:rPr lang="fr-FR" sz="1200" dirty="0">
                <a:latin typeface="Arial" panose="020B0604020202020204" pitchFamily="34" charset="0"/>
                <a:cs typeface="Arial" panose="020B0604020202020204" pitchFamily="34" charset="0"/>
              </a:rPr>
              <a:t>, J., Rey, C.</a:t>
            </a:r>
            <a:r>
              <a:rPr lang="fr-FR" sz="1200" b="0" dirty="0">
                <a:latin typeface="Arial" panose="020B0604020202020204" pitchFamily="34" charset="0"/>
                <a:cs typeface="Arial" panose="020B0604020202020204" pitchFamily="34" charset="0"/>
              </a:rPr>
              <a:t> </a:t>
            </a:r>
            <a:r>
              <a:rPr lang="fr-FR" sz="1200" dirty="0">
                <a:latin typeface="Arial" panose="020B0604020202020204" pitchFamily="34" charset="0"/>
                <a:cs typeface="Arial" panose="020B0604020202020204" pitchFamily="34" charset="0"/>
              </a:rPr>
              <a:t>(2014)</a:t>
            </a:r>
            <a:r>
              <a:rPr lang="fr-FR" sz="1200" b="0" dirty="0">
                <a:latin typeface="Arial" panose="020B0604020202020204" pitchFamily="34" charset="0"/>
                <a:cs typeface="Arial" panose="020B0604020202020204" pitchFamily="34" charset="0"/>
              </a:rPr>
              <a:t>, Dawes : </a:t>
            </a:r>
            <a:r>
              <a:rPr lang="fr-FR" sz="1200" b="0" dirty="0" err="1">
                <a:latin typeface="Arial" panose="020B0604020202020204" pitchFamily="34" charset="0"/>
                <a:cs typeface="Arial" panose="020B0604020202020204" pitchFamily="34" charset="0"/>
              </a:rPr>
              <a:t>Datawarehouse</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fed</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with</a:t>
            </a:r>
            <a:r>
              <a:rPr lang="fr-FR" sz="1200" b="0" dirty="0">
                <a:latin typeface="Arial" panose="020B0604020202020204" pitchFamily="34" charset="0"/>
                <a:cs typeface="Arial" panose="020B0604020202020204" pitchFamily="34" charset="0"/>
              </a:rPr>
              <a:t> web services, in </a:t>
            </a:r>
            <a:r>
              <a:rPr lang="fr-FR" sz="1200" b="0" dirty="0" err="1">
                <a:latin typeface="Arial" panose="020B0604020202020204" pitchFamily="34" charset="0"/>
                <a:cs typeface="Arial" panose="020B0604020202020204" pitchFamily="34" charset="0"/>
              </a:rPr>
              <a:t>Actesdu</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XXXIIème</a:t>
            </a:r>
            <a:r>
              <a:rPr lang="fr-FR" sz="1200" b="0" dirty="0">
                <a:latin typeface="Arial" panose="020B0604020202020204" pitchFamily="34" charset="0"/>
                <a:cs typeface="Arial" panose="020B0604020202020204" pitchFamily="34" charset="0"/>
              </a:rPr>
              <a:t> Congrès INFORSID, Lyon, France, 20-23 Mai 2014, pp. 329–344.URL: </a:t>
            </a: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65</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10809968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Références</a:t>
            </a:r>
          </a:p>
        </p:txBody>
      </p:sp>
      <p:sp>
        <p:nvSpPr>
          <p:cNvPr id="3" name="Espace réservé du contenu 2"/>
          <p:cNvSpPr>
            <a:spLocks noGrp="1"/>
          </p:cNvSpPr>
          <p:nvPr>
            <p:ph idx="1"/>
          </p:nvPr>
        </p:nvSpPr>
        <p:spPr>
          <a:xfrm>
            <a:off x="0" y="1289294"/>
            <a:ext cx="9144000" cy="4896544"/>
          </a:xfrm>
        </p:spPr>
        <p:txBody>
          <a:bodyPr>
            <a:noAutofit/>
          </a:bodyPr>
          <a:lstStyle/>
          <a:p>
            <a:pPr marL="0" indent="0">
              <a:buNone/>
            </a:pPr>
            <a:endParaRPr lang="en-US" sz="1200" b="0" dirty="0">
              <a:latin typeface="Arial" panose="020B0604020202020204" pitchFamily="34" charset="0"/>
              <a:cs typeface="Arial" panose="020B0604020202020204" pitchFamily="34" charset="0"/>
            </a:endParaRPr>
          </a:p>
          <a:p>
            <a:r>
              <a:rPr lang="fr-FR" sz="1200" dirty="0">
                <a:latin typeface="Arial" panose="020B0604020202020204" pitchFamily="34" charset="0"/>
                <a:cs typeface="Arial" panose="020B0604020202020204" pitchFamily="34" charset="0"/>
              </a:rPr>
              <a:t>Samuel, J., Rey, C. (2016a)</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Generic</a:t>
            </a:r>
            <a:r>
              <a:rPr lang="fr-FR" sz="1200" b="0" dirty="0">
                <a:latin typeface="Arial" panose="020B0604020202020204" pitchFamily="34" charset="0"/>
                <a:cs typeface="Arial" panose="020B0604020202020204" pitchFamily="34" charset="0"/>
              </a:rPr>
              <a:t> web service </a:t>
            </a:r>
            <a:r>
              <a:rPr lang="fr-FR" sz="1200" b="0" dirty="0" err="1">
                <a:latin typeface="Arial" panose="020B0604020202020204" pitchFamily="34" charset="0"/>
                <a:cs typeface="Arial" panose="020B0604020202020204" pitchFamily="34" charset="0"/>
              </a:rPr>
              <a:t>wrapper</a:t>
            </a:r>
            <a:r>
              <a:rPr lang="fr-FR" sz="1200" b="0" dirty="0">
                <a:latin typeface="Arial" panose="020B0604020202020204" pitchFamily="34" charset="0"/>
                <a:cs typeface="Arial" panose="020B0604020202020204" pitchFamily="34" charset="0"/>
              </a:rPr>
              <a:t> for </a:t>
            </a:r>
            <a:r>
              <a:rPr lang="fr-FR" sz="1200" b="0" dirty="0" err="1">
                <a:latin typeface="Arial" panose="020B0604020202020204" pitchFamily="34" charset="0"/>
                <a:cs typeface="Arial" panose="020B0604020202020204" pitchFamily="34" charset="0"/>
              </a:rPr>
              <a:t>mediation</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based</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datawarehousing</a:t>
            </a:r>
            <a:r>
              <a:rPr lang="fr-FR" sz="1200" b="0" dirty="0">
                <a:latin typeface="Arial" panose="020B0604020202020204" pitchFamily="34" charset="0"/>
                <a:cs typeface="Arial" panose="020B0604020202020204" pitchFamily="34" charset="0"/>
              </a:rPr>
              <a:t>, in R. </a:t>
            </a:r>
            <a:r>
              <a:rPr lang="fr-FR" sz="1200" b="0" dirty="0" err="1">
                <a:latin typeface="Arial" panose="020B0604020202020204" pitchFamily="34" charset="0"/>
                <a:cs typeface="Arial" panose="020B0604020202020204" pitchFamily="34" charset="0"/>
              </a:rPr>
              <a:t>Akerkar</a:t>
            </a:r>
            <a:r>
              <a:rPr lang="fr-FR" sz="1200" b="0" dirty="0">
                <a:latin typeface="Arial" panose="020B0604020202020204" pitchFamily="34" charset="0"/>
                <a:cs typeface="Arial" panose="020B0604020202020204" pitchFamily="34" charset="0"/>
              </a:rPr>
              <a:t>, M. </a:t>
            </a:r>
            <a:r>
              <a:rPr lang="fr-FR" sz="1200" b="0" dirty="0" err="1">
                <a:latin typeface="Arial" panose="020B0604020202020204" pitchFamily="34" charset="0"/>
                <a:cs typeface="Arial" panose="020B0604020202020204" pitchFamily="34" charset="0"/>
              </a:rPr>
              <a:t>Plantié</a:t>
            </a:r>
            <a:r>
              <a:rPr lang="fr-FR" sz="1200" b="0" dirty="0">
                <a:latin typeface="Arial" panose="020B0604020202020204" pitchFamily="34" charset="0"/>
                <a:cs typeface="Arial" panose="020B0604020202020204" pitchFamily="34" charset="0"/>
              </a:rPr>
              <a:t>, S. </a:t>
            </a:r>
            <a:r>
              <a:rPr lang="fr-FR" sz="1200" b="0" dirty="0" err="1">
                <a:latin typeface="Arial" panose="020B0604020202020204" pitchFamily="34" charset="0"/>
                <a:cs typeface="Arial" panose="020B0604020202020204" pitchFamily="34" charset="0"/>
              </a:rPr>
              <a:t>Ranwez</a:t>
            </a:r>
            <a:r>
              <a:rPr lang="fr-FR" sz="1200" b="0" dirty="0">
                <a:latin typeface="Arial" panose="020B0604020202020204" pitchFamily="34" charset="0"/>
                <a:cs typeface="Arial" panose="020B0604020202020204" pitchFamily="34" charset="0"/>
              </a:rPr>
              <a:t>, S. </a:t>
            </a:r>
            <a:r>
              <a:rPr lang="fr-FR" sz="1200" b="0" dirty="0" err="1">
                <a:latin typeface="Arial" panose="020B0604020202020204" pitchFamily="34" charset="0"/>
                <a:cs typeface="Arial" panose="020B0604020202020204" pitchFamily="34" charset="0"/>
              </a:rPr>
              <a:t>Harispe</a:t>
            </a:r>
            <a:r>
              <a:rPr lang="fr-FR" sz="1200" b="0" dirty="0">
                <a:latin typeface="Arial" panose="020B0604020202020204" pitchFamily="34" charset="0"/>
                <a:cs typeface="Arial" panose="020B0604020202020204" pitchFamily="34" charset="0"/>
              </a:rPr>
              <a:t>, A. Laurent, P. </a:t>
            </a:r>
            <a:r>
              <a:rPr lang="fr-FR" sz="1200" b="0" dirty="0" err="1">
                <a:latin typeface="Arial" panose="020B0604020202020204" pitchFamily="34" charset="0"/>
                <a:cs typeface="Arial" panose="020B0604020202020204" pitchFamily="34" charset="0"/>
              </a:rPr>
              <a:t>Bellot,J</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Montmain</a:t>
            </a:r>
            <a:r>
              <a:rPr lang="fr-FR" sz="1200" b="0" dirty="0">
                <a:latin typeface="Arial" panose="020B0604020202020204" pitchFamily="34" charset="0"/>
                <a:cs typeface="Arial" panose="020B0604020202020204" pitchFamily="34" charset="0"/>
              </a:rPr>
              <a:t>, F. Trousset, (</a:t>
            </a:r>
            <a:r>
              <a:rPr lang="fr-FR" sz="1200" b="0" dirty="0" err="1">
                <a:latin typeface="Arial" panose="020B0604020202020204" pitchFamily="34" charset="0"/>
                <a:cs typeface="Arial" panose="020B0604020202020204" pitchFamily="34" charset="0"/>
              </a:rPr>
              <a:t>eds</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Proceedings</a:t>
            </a:r>
            <a:r>
              <a:rPr lang="fr-FR" sz="1200" b="0" dirty="0">
                <a:latin typeface="Arial" panose="020B0604020202020204" pitchFamily="34" charset="0"/>
                <a:cs typeface="Arial" panose="020B0604020202020204" pitchFamily="34" charset="0"/>
              </a:rPr>
              <a:t> of the 6th International </a:t>
            </a:r>
            <a:r>
              <a:rPr lang="fr-FR" sz="1200" b="0" dirty="0" err="1">
                <a:latin typeface="Arial" panose="020B0604020202020204" pitchFamily="34" charset="0"/>
                <a:cs typeface="Arial" panose="020B0604020202020204" pitchFamily="34" charset="0"/>
              </a:rPr>
              <a:t>Conferenceon</a:t>
            </a:r>
            <a:r>
              <a:rPr lang="fr-FR" sz="1200" b="0" dirty="0">
                <a:latin typeface="Arial" panose="020B0604020202020204" pitchFamily="34" charset="0"/>
                <a:cs typeface="Arial" panose="020B0604020202020204" pitchFamily="34" charset="0"/>
              </a:rPr>
              <a:t> Web Intelligence, Mining and </a:t>
            </a:r>
            <a:r>
              <a:rPr lang="fr-FR" sz="1200" b="0" dirty="0" err="1">
                <a:latin typeface="Arial" panose="020B0604020202020204" pitchFamily="34" charset="0"/>
                <a:cs typeface="Arial" panose="020B0604020202020204" pitchFamily="34" charset="0"/>
              </a:rPr>
              <a:t>Semantics</a:t>
            </a:r>
            <a:r>
              <a:rPr lang="fr-FR" sz="1200" b="0" dirty="0">
                <a:latin typeface="Arial" panose="020B0604020202020204" pitchFamily="34" charset="0"/>
                <a:cs typeface="Arial" panose="020B0604020202020204" pitchFamily="34" charset="0"/>
              </a:rPr>
              <a:t>, WIMS 2016, Nîmes, France, </a:t>
            </a:r>
            <a:r>
              <a:rPr lang="fr-FR" sz="1200" b="0" dirty="0" err="1">
                <a:latin typeface="Arial" panose="020B0604020202020204" pitchFamily="34" charset="0"/>
                <a:cs typeface="Arial" panose="020B0604020202020204" pitchFamily="34" charset="0"/>
              </a:rPr>
              <a:t>June</a:t>
            </a:r>
            <a:r>
              <a:rPr lang="fr-FR" sz="1200" b="0" dirty="0">
                <a:latin typeface="Arial" panose="020B0604020202020204" pitchFamily="34" charset="0"/>
                <a:cs typeface="Arial" panose="020B0604020202020204" pitchFamily="34" charset="0"/>
              </a:rPr>
              <a:t> 13-15, 2016, ACM, pp. 34 :1–34 :4.URL: https ://doi.org/10.1145/2912845.2912881</a:t>
            </a:r>
          </a:p>
          <a:p>
            <a:r>
              <a:rPr lang="fr-FR" sz="1200" dirty="0">
                <a:latin typeface="Arial" panose="020B0604020202020204" pitchFamily="34" charset="0"/>
                <a:cs typeface="Arial" panose="020B0604020202020204" pitchFamily="34" charset="0"/>
              </a:rPr>
              <a:t>Samuel, J., Rey, C. (2016b), </a:t>
            </a:r>
            <a:r>
              <a:rPr lang="fr-FR" sz="1200" b="0" dirty="0">
                <a:latin typeface="Arial" panose="020B0604020202020204" pitchFamily="34" charset="0"/>
                <a:cs typeface="Arial" panose="020B0604020202020204" pitchFamily="34" charset="0"/>
              </a:rPr>
              <a:t>A </a:t>
            </a:r>
            <a:r>
              <a:rPr lang="fr-FR" sz="1200" b="0" dirty="0" err="1">
                <a:latin typeface="Arial" panose="020B0604020202020204" pitchFamily="34" charset="0"/>
                <a:cs typeface="Arial" panose="020B0604020202020204" pitchFamily="34" charset="0"/>
              </a:rPr>
              <a:t>Declarative</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Approach</a:t>
            </a:r>
            <a:r>
              <a:rPr lang="fr-FR" sz="1200" b="0" dirty="0">
                <a:latin typeface="Arial" panose="020B0604020202020204" pitchFamily="34" charset="0"/>
                <a:cs typeface="Arial" panose="020B0604020202020204" pitchFamily="34" charset="0"/>
              </a:rPr>
              <a:t> to Information </a:t>
            </a:r>
            <a:r>
              <a:rPr lang="fr-FR" sz="1200" b="0" dirty="0" err="1">
                <a:latin typeface="Arial" panose="020B0604020202020204" pitchFamily="34" charset="0"/>
                <a:cs typeface="Arial" panose="020B0604020202020204" pitchFamily="34" charset="0"/>
              </a:rPr>
              <a:t>ExtractionUsing</a:t>
            </a:r>
            <a:r>
              <a:rPr lang="fr-FR" sz="1200" b="0" dirty="0">
                <a:latin typeface="Arial" panose="020B0604020202020204" pitchFamily="34" charset="0"/>
                <a:cs typeface="Arial" panose="020B0604020202020204" pitchFamily="34" charset="0"/>
              </a:rPr>
              <a:t> Web Service API, in International </a:t>
            </a:r>
            <a:r>
              <a:rPr lang="fr-FR" sz="1200" b="0" dirty="0" err="1">
                <a:latin typeface="Arial" panose="020B0604020202020204" pitchFamily="34" charset="0"/>
                <a:cs typeface="Arial" panose="020B0604020202020204" pitchFamily="34" charset="0"/>
              </a:rPr>
              <a:t>Conference</a:t>
            </a:r>
            <a:r>
              <a:rPr lang="fr-FR" sz="1200" b="0" dirty="0">
                <a:latin typeface="Arial" panose="020B0604020202020204" pitchFamily="34" charset="0"/>
                <a:cs typeface="Arial" panose="020B0604020202020204" pitchFamily="34" charset="0"/>
              </a:rPr>
              <a:t> on Web Engineering (ICWE),vol. 9671 of 16th International </a:t>
            </a:r>
            <a:r>
              <a:rPr lang="fr-FR" sz="1200" b="0" dirty="0" err="1">
                <a:latin typeface="Arial" panose="020B0604020202020204" pitchFamily="34" charset="0"/>
                <a:cs typeface="Arial" panose="020B0604020202020204" pitchFamily="34" charset="0"/>
              </a:rPr>
              <a:t>Conference</a:t>
            </a:r>
            <a:r>
              <a:rPr lang="fr-FR" sz="1200" b="0" dirty="0">
                <a:latin typeface="Arial" panose="020B0604020202020204" pitchFamily="34" charset="0"/>
                <a:cs typeface="Arial" panose="020B0604020202020204" pitchFamily="34" charset="0"/>
              </a:rPr>
              <a:t>, ICWE 2016, Lugano, </a:t>
            </a:r>
            <a:r>
              <a:rPr lang="fr-FR" sz="1200" b="0" dirty="0" err="1">
                <a:latin typeface="Arial" panose="020B0604020202020204" pitchFamily="34" charset="0"/>
                <a:cs typeface="Arial" panose="020B0604020202020204" pitchFamily="34" charset="0"/>
              </a:rPr>
              <a:t>Switzerland</a:t>
            </a:r>
            <a:r>
              <a:rPr lang="fr-FR" sz="1200" b="0" dirty="0">
                <a:latin typeface="Arial" panose="020B0604020202020204" pitchFamily="34" charset="0"/>
                <a:cs typeface="Arial" panose="020B0604020202020204" pitchFamily="34" charset="0"/>
              </a:rPr>
              <a:t>, June6-9, 2016. </a:t>
            </a:r>
            <a:r>
              <a:rPr lang="fr-FR" sz="1200" b="0" dirty="0" err="1">
                <a:latin typeface="Arial" panose="020B0604020202020204" pitchFamily="34" charset="0"/>
                <a:cs typeface="Arial" panose="020B0604020202020204" pitchFamily="34" charset="0"/>
              </a:rPr>
              <a:t>Proceedings</a:t>
            </a:r>
            <a:r>
              <a:rPr lang="fr-FR" sz="1200" b="0" dirty="0">
                <a:latin typeface="Arial" panose="020B0604020202020204" pitchFamily="34" charset="0"/>
                <a:cs typeface="Arial" panose="020B0604020202020204" pitchFamily="34" charset="0"/>
              </a:rPr>
              <a:t>, Springer International </a:t>
            </a:r>
            <a:r>
              <a:rPr lang="fr-FR" sz="1200" b="0" dirty="0" err="1">
                <a:latin typeface="Arial" panose="020B0604020202020204" pitchFamily="34" charset="0"/>
                <a:cs typeface="Arial" panose="020B0604020202020204" pitchFamily="34" charset="0"/>
              </a:rPr>
              <a:t>Publishing</a:t>
            </a:r>
            <a:r>
              <a:rPr lang="fr-FR" sz="1200" b="0" dirty="0">
                <a:latin typeface="Arial" panose="020B0604020202020204" pitchFamily="34" charset="0"/>
                <a:cs typeface="Arial" panose="020B0604020202020204" pitchFamily="34" charset="0"/>
              </a:rPr>
              <a:t>, Lugano, </a:t>
            </a:r>
            <a:r>
              <a:rPr lang="fr-FR" sz="1200" b="0" dirty="0" err="1">
                <a:latin typeface="Arial" panose="020B0604020202020204" pitchFamily="34" charset="0"/>
                <a:cs typeface="Arial" panose="020B0604020202020204" pitchFamily="34" charset="0"/>
              </a:rPr>
              <a:t>Switzerland</a:t>
            </a:r>
            <a:endParaRPr lang="fr-FR" sz="1200" b="0" dirty="0">
              <a:latin typeface="Arial" panose="020B0604020202020204" pitchFamily="34" charset="0"/>
              <a:cs typeface="Arial" panose="020B0604020202020204" pitchFamily="34" charset="0"/>
            </a:endParaRPr>
          </a:p>
          <a:p>
            <a:r>
              <a:rPr lang="fr-FR" sz="1200" b="0" dirty="0">
                <a:latin typeface="Arial" panose="020B0604020202020204" pitchFamily="34" charset="0"/>
                <a:cs typeface="Arial" panose="020B0604020202020204" pitchFamily="34" charset="0"/>
              </a:rPr>
              <a:t>Trujillo, J., </a:t>
            </a:r>
            <a:r>
              <a:rPr lang="fr-FR" sz="1200" b="0" dirty="0" err="1">
                <a:latin typeface="Arial" panose="020B0604020202020204" pitchFamily="34" charset="0"/>
                <a:cs typeface="Arial" panose="020B0604020202020204" pitchFamily="34" charset="0"/>
              </a:rPr>
              <a:t>Luján</a:t>
            </a:r>
            <a:r>
              <a:rPr lang="fr-FR" sz="1200" b="0" dirty="0">
                <a:latin typeface="Arial" panose="020B0604020202020204" pitchFamily="34" charset="0"/>
                <a:cs typeface="Arial" panose="020B0604020202020204" pitchFamily="34" charset="0"/>
              </a:rPr>
              <a:t>-Mora, S. (2003)</a:t>
            </a:r>
            <a:r>
              <a:rPr lang="fr-FR" sz="1200" dirty="0">
                <a:latin typeface="Arial" panose="020B0604020202020204" pitchFamily="34" charset="0"/>
                <a:cs typeface="Arial" panose="020B0604020202020204" pitchFamily="34" charset="0"/>
              </a:rPr>
              <a:t>, </a:t>
            </a:r>
            <a:r>
              <a:rPr lang="fr-FR" sz="1200" b="0" dirty="0">
                <a:latin typeface="Arial" panose="020B0604020202020204" pitchFamily="34" charset="0"/>
                <a:cs typeface="Arial" panose="020B0604020202020204" pitchFamily="34" charset="0"/>
              </a:rPr>
              <a:t>A </a:t>
            </a:r>
            <a:r>
              <a:rPr lang="fr-FR" sz="1200" b="0" dirty="0" err="1">
                <a:latin typeface="Arial" panose="020B0604020202020204" pitchFamily="34" charset="0"/>
                <a:cs typeface="Arial" panose="020B0604020202020204" pitchFamily="34" charset="0"/>
              </a:rPr>
              <a:t>uml</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based</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approach</a:t>
            </a:r>
            <a:r>
              <a:rPr lang="fr-FR" sz="1200" b="0" dirty="0">
                <a:latin typeface="Arial" panose="020B0604020202020204" pitchFamily="34" charset="0"/>
                <a:cs typeface="Arial" panose="020B0604020202020204" pitchFamily="34" charset="0"/>
              </a:rPr>
              <a:t> for </a:t>
            </a:r>
            <a:r>
              <a:rPr lang="fr-FR" sz="1200" b="0" dirty="0" err="1">
                <a:latin typeface="Arial" panose="020B0604020202020204" pitchFamily="34" charset="0"/>
                <a:cs typeface="Arial" panose="020B0604020202020204" pitchFamily="34" charset="0"/>
              </a:rPr>
              <a:t>modeling</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etl</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processes</a:t>
            </a:r>
            <a:r>
              <a:rPr lang="fr-FR" sz="1200" b="0" dirty="0">
                <a:latin typeface="Arial" panose="020B0604020202020204" pitchFamily="34" charset="0"/>
                <a:cs typeface="Arial" panose="020B0604020202020204" pitchFamily="34" charset="0"/>
              </a:rPr>
              <a:t> in data </a:t>
            </a:r>
            <a:r>
              <a:rPr lang="fr-FR" sz="1200" b="0" dirty="0" err="1">
                <a:latin typeface="Arial" panose="020B0604020202020204" pitchFamily="34" charset="0"/>
                <a:cs typeface="Arial" panose="020B0604020202020204" pitchFamily="34" charset="0"/>
              </a:rPr>
              <a:t>warehouses</a:t>
            </a:r>
            <a:r>
              <a:rPr lang="fr-FR" sz="1200" b="0" dirty="0">
                <a:latin typeface="Arial" panose="020B0604020202020204" pitchFamily="34" charset="0"/>
                <a:cs typeface="Arial" panose="020B0604020202020204" pitchFamily="34" charset="0"/>
              </a:rPr>
              <a:t>, in I.-Y. Song, S. W. </a:t>
            </a:r>
            <a:r>
              <a:rPr lang="fr-FR" sz="1200" b="0" dirty="0" err="1">
                <a:latin typeface="Arial" panose="020B0604020202020204" pitchFamily="34" charset="0"/>
                <a:cs typeface="Arial" panose="020B0604020202020204" pitchFamily="34" charset="0"/>
              </a:rPr>
              <a:t>Liddle</a:t>
            </a:r>
            <a:r>
              <a:rPr lang="fr-FR" sz="1200" b="0" dirty="0">
                <a:latin typeface="Arial" panose="020B0604020202020204" pitchFamily="34" charset="0"/>
                <a:cs typeface="Arial" panose="020B0604020202020204" pitchFamily="34" charset="0"/>
              </a:rPr>
              <a:t>, T.-W. Ling, P. </a:t>
            </a:r>
            <a:r>
              <a:rPr lang="fr-FR" sz="1200" b="0" dirty="0" err="1">
                <a:latin typeface="Arial" panose="020B0604020202020204" pitchFamily="34" charset="0"/>
                <a:cs typeface="Arial" panose="020B0604020202020204" pitchFamily="34" charset="0"/>
              </a:rPr>
              <a:t>Scheuermann</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eds</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Conceptual</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Modeling</a:t>
            </a:r>
            <a:r>
              <a:rPr lang="fr-FR" sz="1200" b="0" dirty="0">
                <a:latin typeface="Arial" panose="020B0604020202020204" pitchFamily="34" charset="0"/>
                <a:cs typeface="Arial" panose="020B0604020202020204" pitchFamily="34" charset="0"/>
              </a:rPr>
              <a:t> - ER 2003, Springer Berlin Heidelberg, Berlin, Heidelberg, pp. 307–320.</a:t>
            </a:r>
          </a:p>
          <a:p>
            <a:r>
              <a:rPr lang="en-US" sz="1200" b="0" dirty="0" smtClean="0">
                <a:latin typeface="Arial" panose="020B0604020202020204" pitchFamily="34" charset="0"/>
                <a:cs typeface="Arial" panose="020B0604020202020204" pitchFamily="34" charset="0"/>
              </a:rPr>
              <a:t>Trujillo</a:t>
            </a:r>
            <a:r>
              <a:rPr lang="en-US" sz="1200" b="0" dirty="0">
                <a:latin typeface="Arial" panose="020B0604020202020204" pitchFamily="34" charset="0"/>
                <a:cs typeface="Arial" panose="020B0604020202020204" pitchFamily="34" charset="0"/>
              </a:rPr>
              <a:t>, J., Lujan-Mora, S., Song, I.-Y. (2004), Applying UML and XML for Designing and Interchanging Information for Data Warehouses and OLAP Applications, Journal of Database Management (JDM), 15(1), 41–72. URL: https ://www.igi-global.com/article/applying-uml-xml-designinginterchanging/ www.igi-global.com/article/applying-uml-xml-designinginterchanging/ </a:t>
            </a:r>
            <a:r>
              <a:rPr lang="en-US" sz="1200" b="0" dirty="0" smtClean="0">
                <a:latin typeface="Arial" panose="020B0604020202020204" pitchFamily="34" charset="0"/>
                <a:cs typeface="Arial" panose="020B0604020202020204" pitchFamily="34" charset="0"/>
              </a:rPr>
              <a:t>3305</a:t>
            </a:r>
          </a:p>
          <a:p>
            <a:r>
              <a:rPr lang="en-US" sz="1200" b="0" dirty="0">
                <a:latin typeface="Arial" panose="020B0604020202020204" pitchFamily="34" charset="0"/>
                <a:cs typeface="Arial" panose="020B0604020202020204" pitchFamily="34" charset="0"/>
              </a:rPr>
              <a:t>Ullman, J. D. (1997), Information integration using logical views, in F. </a:t>
            </a:r>
            <a:r>
              <a:rPr lang="en-US" sz="1200" b="0" dirty="0" err="1">
                <a:latin typeface="Arial" panose="020B0604020202020204" pitchFamily="34" charset="0"/>
                <a:cs typeface="Arial" panose="020B0604020202020204" pitchFamily="34" charset="0"/>
              </a:rPr>
              <a:t>Afrati</a:t>
            </a:r>
            <a:r>
              <a:rPr lang="en-US" sz="1200" b="0" dirty="0">
                <a:latin typeface="Arial" panose="020B0604020202020204" pitchFamily="34" charset="0"/>
                <a:cs typeface="Arial" panose="020B0604020202020204" pitchFamily="34" charset="0"/>
              </a:rPr>
              <a:t>, P. </a:t>
            </a:r>
            <a:r>
              <a:rPr lang="en-US" sz="1200" b="0" dirty="0" err="1">
                <a:latin typeface="Arial" panose="020B0604020202020204" pitchFamily="34" charset="0"/>
                <a:cs typeface="Arial" panose="020B0604020202020204" pitchFamily="34" charset="0"/>
              </a:rPr>
              <a:t>KolaitBeneventano</a:t>
            </a:r>
            <a:r>
              <a:rPr lang="en-US" sz="1200" b="0" dirty="0">
                <a:latin typeface="Arial" panose="020B0604020202020204" pitchFamily="34" charset="0"/>
                <a:cs typeface="Arial" panose="020B0604020202020204" pitchFamily="34" charset="0"/>
              </a:rPr>
              <a:t>, D., </a:t>
            </a:r>
            <a:r>
              <a:rPr lang="en-US" sz="1200" b="0" dirty="0" err="1">
                <a:latin typeface="Arial" panose="020B0604020202020204" pitchFamily="34" charset="0"/>
                <a:cs typeface="Arial" panose="020B0604020202020204" pitchFamily="34" charset="0"/>
              </a:rPr>
              <a:t>Gennaro</a:t>
            </a:r>
            <a:r>
              <a:rPr lang="en-US" sz="1200" b="0" dirty="0">
                <a:latin typeface="Arial" panose="020B0604020202020204" pitchFamily="34" charset="0"/>
                <a:cs typeface="Arial" panose="020B0604020202020204" pitchFamily="34" charset="0"/>
              </a:rPr>
              <a:t>, C., Bergamaschi, S., </a:t>
            </a:r>
            <a:r>
              <a:rPr lang="en-US" sz="1200" b="0" dirty="0" err="1">
                <a:latin typeface="Arial" panose="020B0604020202020204" pitchFamily="34" charset="0"/>
                <a:cs typeface="Arial" panose="020B0604020202020204" pitchFamily="34" charset="0"/>
              </a:rPr>
              <a:t>Rabitti</a:t>
            </a:r>
            <a:r>
              <a:rPr lang="en-US" sz="1200" b="0" dirty="0">
                <a:latin typeface="Arial" panose="020B0604020202020204" pitchFamily="34" charset="0"/>
                <a:cs typeface="Arial" panose="020B0604020202020204" pitchFamily="34" charset="0"/>
              </a:rPr>
              <a:t>, F. (2013), A mediator-based approach for integrating heterogeneous multimedia sources, Multimedia Tools and Applications, 62(2), 427–450. URL: https ://doi.org/10.1007/s11042-011-0904-0is, (</a:t>
            </a:r>
            <a:r>
              <a:rPr lang="en-US" sz="1200" b="0" dirty="0" err="1">
                <a:latin typeface="Arial" panose="020B0604020202020204" pitchFamily="34" charset="0"/>
                <a:cs typeface="Arial" panose="020B0604020202020204" pitchFamily="34" charset="0"/>
              </a:rPr>
              <a:t>eds</a:t>
            </a:r>
            <a:r>
              <a:rPr lang="en-US" sz="1200" b="0" dirty="0">
                <a:latin typeface="Arial" panose="020B0604020202020204" pitchFamily="34" charset="0"/>
                <a:cs typeface="Arial" panose="020B0604020202020204" pitchFamily="34" charset="0"/>
              </a:rPr>
              <a:t>), Database Theory — ICDT ’97, Springer Berlin Heidelberg, Berlin, Heidelberg, pp. 19–40.</a:t>
            </a:r>
            <a:endParaRPr lang="fr-FR" sz="1200" b="0" dirty="0" smtClean="0">
              <a:latin typeface="Arial" panose="020B0604020202020204" pitchFamily="34" charset="0"/>
              <a:cs typeface="Arial" panose="020B0604020202020204" pitchFamily="34" charset="0"/>
            </a:endParaRPr>
          </a:p>
          <a:p>
            <a:r>
              <a:rPr lang="fr-FR" sz="1200" b="0" dirty="0" err="1" smtClean="0">
                <a:latin typeface="Arial" panose="020B0604020202020204" pitchFamily="34" charset="0"/>
                <a:cs typeface="Arial" panose="020B0604020202020204" pitchFamily="34" charset="0"/>
              </a:rPr>
              <a:t>Vassiliadis</a:t>
            </a:r>
            <a:r>
              <a:rPr lang="fr-FR" sz="1200" b="0" dirty="0">
                <a:latin typeface="Arial" panose="020B0604020202020204" pitchFamily="34" charset="0"/>
                <a:cs typeface="Arial" panose="020B0604020202020204" pitchFamily="34" charset="0"/>
              </a:rPr>
              <a:t>, P., </a:t>
            </a:r>
            <a:r>
              <a:rPr lang="fr-FR" sz="1200" b="0" dirty="0" err="1">
                <a:latin typeface="Arial" panose="020B0604020202020204" pitchFamily="34" charset="0"/>
                <a:cs typeface="Arial" panose="020B0604020202020204" pitchFamily="34" charset="0"/>
              </a:rPr>
              <a:t>Simitsis</a:t>
            </a:r>
            <a:r>
              <a:rPr lang="fr-FR" sz="1200" b="0" dirty="0">
                <a:latin typeface="Arial" panose="020B0604020202020204" pitchFamily="34" charset="0"/>
                <a:cs typeface="Arial" panose="020B0604020202020204" pitchFamily="34" charset="0"/>
              </a:rPr>
              <a:t>, A., </a:t>
            </a:r>
            <a:r>
              <a:rPr lang="fr-FR" sz="1200" b="0" dirty="0" err="1">
                <a:latin typeface="Arial" panose="020B0604020202020204" pitchFamily="34" charset="0"/>
                <a:cs typeface="Arial" panose="020B0604020202020204" pitchFamily="34" charset="0"/>
              </a:rPr>
              <a:t>Skiadopoulos</a:t>
            </a:r>
            <a:r>
              <a:rPr lang="fr-FR" sz="1200" b="0" dirty="0">
                <a:latin typeface="Arial" panose="020B0604020202020204" pitchFamily="34" charset="0"/>
                <a:cs typeface="Arial" panose="020B0604020202020204" pitchFamily="34" charset="0"/>
              </a:rPr>
              <a:t>, S. (2002), </a:t>
            </a:r>
            <a:r>
              <a:rPr lang="fr-FR" sz="1200" b="0" dirty="0" err="1">
                <a:latin typeface="Arial" panose="020B0604020202020204" pitchFamily="34" charset="0"/>
                <a:cs typeface="Arial" panose="020B0604020202020204" pitchFamily="34" charset="0"/>
              </a:rPr>
              <a:t>Conceptual</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modeling</a:t>
            </a:r>
            <a:r>
              <a:rPr lang="fr-FR" sz="1200" b="0" dirty="0">
                <a:latin typeface="Arial" panose="020B0604020202020204" pitchFamily="34" charset="0"/>
                <a:cs typeface="Arial" panose="020B0604020202020204" pitchFamily="34" charset="0"/>
              </a:rPr>
              <a:t> for </a:t>
            </a:r>
            <a:r>
              <a:rPr lang="fr-FR" sz="1200" b="0" dirty="0" err="1">
                <a:latin typeface="Arial" panose="020B0604020202020204" pitchFamily="34" charset="0"/>
                <a:cs typeface="Arial" panose="020B0604020202020204" pitchFamily="34" charset="0"/>
              </a:rPr>
              <a:t>etl</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processes</a:t>
            </a:r>
            <a:r>
              <a:rPr lang="fr-FR" sz="1200" b="0" dirty="0">
                <a:latin typeface="Arial" panose="020B0604020202020204" pitchFamily="34" charset="0"/>
                <a:cs typeface="Arial" panose="020B0604020202020204" pitchFamily="34" charset="0"/>
              </a:rPr>
              <a:t>, in </a:t>
            </a:r>
            <a:r>
              <a:rPr lang="fr-FR" sz="1200" b="0" dirty="0" err="1">
                <a:latin typeface="Arial" panose="020B0604020202020204" pitchFamily="34" charset="0"/>
                <a:cs typeface="Arial" panose="020B0604020202020204" pitchFamily="34" charset="0"/>
              </a:rPr>
              <a:t>Proceedings</a:t>
            </a:r>
            <a:r>
              <a:rPr lang="fr-FR" sz="1200" b="0" dirty="0">
                <a:latin typeface="Arial" panose="020B0604020202020204" pitchFamily="34" charset="0"/>
                <a:cs typeface="Arial" panose="020B0604020202020204" pitchFamily="34" charset="0"/>
              </a:rPr>
              <a:t> of the 5th ACM International Workshop on Data </a:t>
            </a:r>
            <a:r>
              <a:rPr lang="fr-FR" sz="1200" b="0" dirty="0" err="1">
                <a:latin typeface="Arial" panose="020B0604020202020204" pitchFamily="34" charset="0"/>
                <a:cs typeface="Arial" panose="020B0604020202020204" pitchFamily="34" charset="0"/>
              </a:rPr>
              <a:t>Warehousing</a:t>
            </a:r>
            <a:r>
              <a:rPr lang="fr-FR" sz="1200" b="0" dirty="0">
                <a:latin typeface="Arial" panose="020B0604020202020204" pitchFamily="34" charset="0"/>
                <a:cs typeface="Arial" panose="020B0604020202020204" pitchFamily="34" charset="0"/>
              </a:rPr>
              <a:t> and OLAP, DOLAP ’02, Association for </a:t>
            </a:r>
            <a:r>
              <a:rPr lang="fr-FR" sz="1200" b="0" dirty="0" err="1">
                <a:latin typeface="Arial" panose="020B0604020202020204" pitchFamily="34" charset="0"/>
                <a:cs typeface="Arial" panose="020B0604020202020204" pitchFamily="34" charset="0"/>
              </a:rPr>
              <a:t>Computing</a:t>
            </a:r>
            <a:r>
              <a:rPr lang="fr-FR" sz="1200" b="0" dirty="0">
                <a:latin typeface="Arial" panose="020B0604020202020204" pitchFamily="34" charset="0"/>
                <a:cs typeface="Arial" panose="020B0604020202020204" pitchFamily="34" charset="0"/>
              </a:rPr>
              <a:t> </a:t>
            </a:r>
            <a:r>
              <a:rPr lang="fr-FR" sz="1200" b="0" dirty="0" err="1">
                <a:latin typeface="Arial" panose="020B0604020202020204" pitchFamily="34" charset="0"/>
                <a:cs typeface="Arial" panose="020B0604020202020204" pitchFamily="34" charset="0"/>
              </a:rPr>
              <a:t>Machinery</a:t>
            </a:r>
            <a:r>
              <a:rPr lang="fr-FR" sz="1200" b="0" dirty="0">
                <a:latin typeface="Arial" panose="020B0604020202020204" pitchFamily="34" charset="0"/>
                <a:cs typeface="Arial" panose="020B0604020202020204" pitchFamily="34" charset="0"/>
              </a:rPr>
              <a:t>, New York, NY, USA, pp. 14–21. URL: https ://</a:t>
            </a:r>
            <a:r>
              <a:rPr lang="fr-FR" sz="1200" b="0" dirty="0" smtClean="0">
                <a:latin typeface="Arial" panose="020B0604020202020204" pitchFamily="34" charset="0"/>
                <a:cs typeface="Arial" panose="020B0604020202020204" pitchFamily="34" charset="0"/>
              </a:rPr>
              <a:t>doi.org/10.1145/583890.583893</a:t>
            </a:r>
          </a:p>
          <a:p>
            <a:r>
              <a:rPr lang="en-US" sz="1200" b="0" dirty="0" err="1">
                <a:latin typeface="Arial" panose="020B0604020202020204" pitchFamily="34" charset="0"/>
                <a:cs typeface="Arial" panose="020B0604020202020204" pitchFamily="34" charset="0"/>
              </a:rPr>
              <a:t>Vassiliadis</a:t>
            </a:r>
            <a:r>
              <a:rPr lang="en-US" sz="1200" b="0" dirty="0">
                <a:latin typeface="Arial" panose="020B0604020202020204" pitchFamily="34" charset="0"/>
                <a:cs typeface="Arial" panose="020B0604020202020204" pitchFamily="34" charset="0"/>
              </a:rPr>
              <a:t>, P., </a:t>
            </a:r>
            <a:r>
              <a:rPr lang="en-US" sz="1200" b="0" dirty="0" err="1">
                <a:latin typeface="Arial" panose="020B0604020202020204" pitchFamily="34" charset="0"/>
                <a:cs typeface="Arial" panose="020B0604020202020204" pitchFamily="34" charset="0"/>
              </a:rPr>
              <a:t>Simitsis</a:t>
            </a:r>
            <a:r>
              <a:rPr lang="en-US" sz="1200" b="0" dirty="0">
                <a:latin typeface="Arial" panose="020B0604020202020204" pitchFamily="34" charset="0"/>
                <a:cs typeface="Arial" panose="020B0604020202020204" pitchFamily="34" charset="0"/>
              </a:rPr>
              <a:t>, A. (2009), Near Real Time ETL, Springer US, Boston, MA, pp. 1–31. URL: https ://</a:t>
            </a:r>
            <a:r>
              <a:rPr lang="en-US" sz="1200" b="0" dirty="0" smtClean="0">
                <a:latin typeface="Arial" panose="020B0604020202020204" pitchFamily="34" charset="0"/>
                <a:cs typeface="Arial" panose="020B0604020202020204" pitchFamily="34" charset="0"/>
              </a:rPr>
              <a:t>doi.org/10.1007/978-0-387-87431-9_2</a:t>
            </a:r>
            <a:endParaRPr lang="en-US" sz="1200" b="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2081C2-6B42-489A-B82A-A5256D871A54}" type="slidenum">
              <a:rPr kumimoji="0" lang="fr-FR" sz="1400" b="0" i="0" u="none" strike="noStrike" kern="1200" cap="none" spc="0" normalizeH="0" baseline="0" noProof="0" smtClean="0">
                <a:ln>
                  <a:noFill/>
                </a:ln>
                <a:solidFill>
                  <a:srgbClr val="184A7C"/>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66</a:t>
            </a:fld>
            <a:endParaRPr kumimoji="0" lang="fr-FR" sz="1400" b="0" i="0" u="none" strike="noStrike" kern="1200" cap="none" spc="0" normalizeH="0" baseline="0" noProof="0">
              <a:ln>
                <a:noFill/>
              </a:ln>
              <a:solidFill>
                <a:srgbClr val="184A7C"/>
              </a:solidFill>
              <a:effectLst/>
              <a:uLnTx/>
              <a:uFillTx/>
              <a:latin typeface="Arial" charset="0"/>
              <a:ea typeface="ＭＳ Ｐゴシック" charset="0"/>
            </a:endParaRPr>
          </a:p>
        </p:txBody>
      </p:sp>
    </p:spTree>
    <p:extLst>
      <p:ext uri="{BB962C8B-B14F-4D97-AF65-F5344CB8AC3E}">
        <p14:creationId xmlns:p14="http://schemas.microsoft.com/office/powerpoint/2010/main" val="86499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p:txBody>
          <a:bodyPr>
            <a:normAutofit fontScale="90000"/>
          </a:bodyPr>
          <a:lstStyle/>
          <a:p>
            <a:r>
              <a:rPr lang="fr-FR" dirty="0"/>
              <a:t>Systèmes de médiation </a:t>
            </a:r>
            <a:br>
              <a:rPr lang="fr-FR" dirty="0"/>
            </a:br>
            <a:r>
              <a:rPr lang="fr-FR" dirty="0"/>
              <a:t>et intégration des données dynamiques </a:t>
            </a:r>
          </a:p>
        </p:txBody>
      </p:sp>
      <p:pic>
        <p:nvPicPr>
          <p:cNvPr id="4" name="Image 3"/>
          <p:cNvPicPr>
            <a:picLocks noChangeAspect="1"/>
          </p:cNvPicPr>
          <p:nvPr/>
        </p:nvPicPr>
        <p:blipFill>
          <a:blip r:embed="rId3"/>
          <a:stretch>
            <a:fillRect/>
          </a:stretch>
        </p:blipFill>
        <p:spPr>
          <a:xfrm>
            <a:off x="6943438" y="197862"/>
            <a:ext cx="1969654" cy="991481"/>
          </a:xfrm>
          <a:prstGeom prst="rect">
            <a:avLst/>
          </a:prstGeom>
        </p:spPr>
      </p:pic>
      <p:sp>
        <p:nvSpPr>
          <p:cNvPr id="6" name="ZoneTexte 5"/>
          <p:cNvSpPr txBox="1"/>
          <p:nvPr/>
        </p:nvSpPr>
        <p:spPr>
          <a:xfrm>
            <a:off x="2861030" y="4745855"/>
            <a:ext cx="4682692" cy="461665"/>
          </a:xfrm>
          <a:prstGeom prst="rect">
            <a:avLst/>
          </a:prstGeom>
          <a:noFill/>
        </p:spPr>
        <p:txBody>
          <a:bodyPr wrap="none" rtlCol="0">
            <a:spAutoFit/>
          </a:bodyPr>
          <a:lstStyle/>
          <a:p>
            <a:r>
              <a:rPr lang="fr-FR" sz="2400" b="1" dirty="0"/>
              <a:t>John SAMUEL</a:t>
            </a:r>
            <a:r>
              <a:rPr lang="fr-FR" sz="2400" dirty="0"/>
              <a:t>, Christophe REY</a:t>
            </a:r>
          </a:p>
        </p:txBody>
      </p:sp>
      <p:sp>
        <p:nvSpPr>
          <p:cNvPr id="8" name="ZoneTexte 7"/>
          <p:cNvSpPr txBox="1"/>
          <p:nvPr/>
        </p:nvSpPr>
        <p:spPr>
          <a:xfrm>
            <a:off x="3059880" y="5207520"/>
            <a:ext cx="3681457" cy="369332"/>
          </a:xfrm>
          <a:prstGeom prst="rect">
            <a:avLst/>
          </a:prstGeom>
          <a:noFill/>
        </p:spPr>
        <p:txBody>
          <a:bodyPr wrap="none" rtlCol="0">
            <a:spAutoFit/>
          </a:bodyPr>
          <a:lstStyle/>
          <a:p>
            <a:r>
              <a:rPr lang="fr-FR" dirty="0"/>
              <a:t>GT </a:t>
            </a:r>
            <a:r>
              <a:rPr lang="fr-FR" dirty="0" err="1"/>
              <a:t>Big</a:t>
            </a:r>
            <a:r>
              <a:rPr lang="fr-FR" dirty="0"/>
              <a:t> Data le 14 novembre 2024</a:t>
            </a: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8943" y="197861"/>
            <a:ext cx="1662877" cy="991481"/>
          </a:xfrm>
          <a:prstGeom prst="rect">
            <a:avLst/>
          </a:prstGeom>
        </p:spPr>
      </p:pic>
    </p:spTree>
    <p:extLst>
      <p:ext uri="{BB962C8B-B14F-4D97-AF65-F5344CB8AC3E}">
        <p14:creationId xmlns:p14="http://schemas.microsoft.com/office/powerpoint/2010/main" val="14593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1. Introduction</a:t>
            </a:r>
          </a:p>
        </p:txBody>
      </p:sp>
      <p:sp>
        <p:nvSpPr>
          <p:cNvPr id="3" name="Espace réservé du contenu 2"/>
          <p:cNvSpPr>
            <a:spLocks noGrp="1"/>
          </p:cNvSpPr>
          <p:nvPr>
            <p:ph idx="1"/>
          </p:nvPr>
        </p:nvSpPr>
        <p:spPr>
          <a:xfrm>
            <a:off x="448515" y="1268760"/>
            <a:ext cx="8398705" cy="4896544"/>
          </a:xfrm>
        </p:spPr>
        <p:txBody>
          <a:bodyPr>
            <a:normAutofit fontScale="85000" lnSpcReduction="20000"/>
          </a:bodyPr>
          <a:lstStyle/>
          <a:p>
            <a:pPr marL="0" indent="0">
              <a:buNone/>
            </a:pPr>
            <a:r>
              <a:rPr lang="fr-FR" dirty="0">
                <a:solidFill>
                  <a:schemeClr val="accent1"/>
                </a:solidFill>
              </a:rPr>
              <a:t>Approches d'intégration de données en entreprise</a:t>
            </a:r>
          </a:p>
          <a:p>
            <a:pPr>
              <a:buFont typeface="Arial" panose="020B0604020202020204" pitchFamily="34" charset="0"/>
              <a:buChar char="•"/>
            </a:pPr>
            <a:r>
              <a:rPr lang="fr-FR" dirty="0"/>
              <a:t>Approche matérialisée (statique) :  </a:t>
            </a:r>
          </a:p>
          <a:p>
            <a:pPr lvl="1">
              <a:buFont typeface="Arial" panose="020B0604020202020204" pitchFamily="34" charset="0"/>
              <a:buChar char="•"/>
            </a:pPr>
            <a:r>
              <a:rPr lang="fr-FR" dirty="0"/>
              <a:t>Utilise un entrepôt de </a:t>
            </a:r>
            <a:r>
              <a:rPr lang="fr-FR" dirty="0"/>
              <a:t>données (</a:t>
            </a:r>
            <a:r>
              <a:rPr lang="fr-FR" dirty="0" err="1"/>
              <a:t>Inmon</a:t>
            </a:r>
            <a:r>
              <a:rPr lang="fr-FR" dirty="0" smtClean="0"/>
              <a:t>, W</a:t>
            </a:r>
            <a:r>
              <a:rPr lang="fr-FR" dirty="0"/>
              <a:t>. H. (</a:t>
            </a:r>
            <a:r>
              <a:rPr lang="fr-FR" dirty="0" smtClean="0"/>
              <a:t>1992), </a:t>
            </a:r>
            <a:r>
              <a:rPr lang="fr-FR" dirty="0"/>
              <a:t>Kimball, R. (1996</a:t>
            </a:r>
            <a:r>
              <a:rPr lang="fr-FR" dirty="0" smtClean="0"/>
              <a:t>))</a:t>
            </a:r>
            <a:endParaRPr lang="fr-FR" dirty="0"/>
          </a:p>
          <a:p>
            <a:pPr lvl="1">
              <a:buFont typeface="Arial" panose="020B0604020202020204" pitchFamily="34" charset="0"/>
              <a:buChar char="•"/>
            </a:pPr>
            <a:r>
              <a:rPr lang="fr-FR" dirty="0"/>
              <a:t>Pipeline ETL (Extraction, Transformation, Chargement)  </a:t>
            </a:r>
          </a:p>
          <a:p>
            <a:pPr lvl="1">
              <a:buFont typeface="Arial" panose="020B0604020202020204" pitchFamily="34" charset="0"/>
              <a:buChar char="•"/>
            </a:pPr>
            <a:r>
              <a:rPr lang="fr-FR" b="1" dirty="0"/>
              <a:t>Étapes clés </a:t>
            </a:r>
            <a:r>
              <a:rPr lang="fr-FR" dirty="0"/>
              <a:t>: sélection, transformation, fusion, correspondance des attributs, chargement</a:t>
            </a:r>
          </a:p>
          <a:p>
            <a:pPr lvl="1">
              <a:buFont typeface="Arial" panose="020B0604020202020204" pitchFamily="34" charset="0"/>
              <a:buChar char="•"/>
            </a:pPr>
            <a:r>
              <a:rPr lang="fr-FR" b="1" dirty="0"/>
              <a:t>Complexité de l'ETL </a:t>
            </a:r>
            <a:r>
              <a:rPr lang="es-ES" b="1" dirty="0"/>
              <a:t>(Trujillo and Luján-Mora 2003 ; </a:t>
            </a:r>
            <a:r>
              <a:rPr lang="es-ES" b="1" dirty="0" err="1"/>
              <a:t>Vassiliadis</a:t>
            </a:r>
            <a:r>
              <a:rPr lang="es-ES" b="1" dirty="0"/>
              <a:t> et al. 2002) </a:t>
            </a:r>
            <a:r>
              <a:rPr lang="fr-FR" dirty="0" smtClean="0"/>
              <a:t>:  </a:t>
            </a:r>
            <a:endParaRPr lang="fr-FR" dirty="0"/>
          </a:p>
          <a:p>
            <a:pPr lvl="2">
              <a:buFont typeface="Arial" panose="020B0604020202020204" pitchFamily="34" charset="0"/>
              <a:buChar char="•"/>
            </a:pPr>
            <a:r>
              <a:rPr lang="fr-FR" dirty="0"/>
              <a:t>Données hétérogènes et dynamiques</a:t>
            </a:r>
          </a:p>
          <a:p>
            <a:pPr lvl="2">
              <a:buFont typeface="Arial" panose="020B0604020202020204" pitchFamily="34" charset="0"/>
              <a:buChar char="•"/>
            </a:pPr>
            <a:r>
              <a:rPr lang="fr-FR" dirty="0"/>
              <a:t>Nécessite une compréhension des schémas sources et cible</a:t>
            </a:r>
          </a:p>
          <a:p>
            <a:pPr>
              <a:buFont typeface="Arial" panose="020B0604020202020204" pitchFamily="34" charset="0"/>
              <a:buChar char="•"/>
            </a:pPr>
            <a:r>
              <a:rPr lang="fr-FR" dirty="0"/>
              <a:t>Approche virtuelle (dynamique) : </a:t>
            </a:r>
          </a:p>
          <a:p>
            <a:pPr lvl="1">
              <a:buFont typeface="Arial" panose="020B0604020202020204" pitchFamily="34" charset="0"/>
              <a:buChar char="•"/>
            </a:pPr>
            <a:r>
              <a:rPr lang="fr-FR" dirty="0"/>
              <a:t>Utilisation d'un médiateur pour l'automatisation </a:t>
            </a:r>
          </a:p>
          <a:p>
            <a:pPr lvl="1">
              <a:buFont typeface="Arial" panose="020B0604020202020204" pitchFamily="34" charset="0"/>
              <a:buChar char="•"/>
            </a:pPr>
            <a:r>
              <a:rPr lang="fr-FR" b="1" dirty="0"/>
              <a:t>Avantage</a:t>
            </a:r>
            <a:r>
              <a:rPr lang="fr-FR" dirty="0"/>
              <a:t> : réduction des coûts et des besoins en développement </a:t>
            </a:r>
            <a:r>
              <a:rPr lang="fr-FR" dirty="0" err="1"/>
              <a:t>adhoc</a:t>
            </a:r>
            <a:endParaRPr lang="fr-FR" b="0" dirty="0"/>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7</a:t>
            </a:fld>
            <a:endParaRPr lang="fr-FR"/>
          </a:p>
        </p:txBody>
      </p:sp>
    </p:spTree>
    <p:extLst>
      <p:ext uri="{BB962C8B-B14F-4D97-AF65-F5344CB8AC3E}">
        <p14:creationId xmlns:p14="http://schemas.microsoft.com/office/powerpoint/2010/main" val="3761255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2262" y="330126"/>
            <a:ext cx="8229600" cy="562074"/>
          </a:xfrm>
        </p:spPr>
        <p:txBody>
          <a:bodyPr>
            <a:normAutofit fontScale="90000"/>
          </a:bodyPr>
          <a:lstStyle/>
          <a:p>
            <a:r>
              <a:rPr lang="fr-FR" dirty="0"/>
              <a:t>1. Introduction</a:t>
            </a:r>
          </a:p>
        </p:txBody>
      </p:sp>
      <p:sp>
        <p:nvSpPr>
          <p:cNvPr id="3" name="Espace réservé du contenu 2"/>
          <p:cNvSpPr>
            <a:spLocks noGrp="1"/>
          </p:cNvSpPr>
          <p:nvPr>
            <p:ph idx="1"/>
          </p:nvPr>
        </p:nvSpPr>
        <p:spPr>
          <a:xfrm>
            <a:off x="448515" y="1268760"/>
            <a:ext cx="8398705" cy="4896544"/>
          </a:xfrm>
        </p:spPr>
        <p:txBody>
          <a:bodyPr>
            <a:normAutofit fontScale="92500" lnSpcReduction="10000"/>
          </a:bodyPr>
          <a:lstStyle/>
          <a:p>
            <a:pPr marL="0" indent="0">
              <a:buNone/>
            </a:pPr>
            <a:r>
              <a:rPr lang="fr-FR" dirty="0"/>
              <a:t>Exemple de sources de données externes : SN1 et SN2</a:t>
            </a:r>
          </a:p>
          <a:p>
            <a:pPr>
              <a:buFont typeface="Arial" panose="020B0604020202020204" pitchFamily="34" charset="0"/>
              <a:buChar char="•"/>
            </a:pPr>
            <a:r>
              <a:rPr lang="fr-FR" dirty="0"/>
              <a:t>Source SN1 :   </a:t>
            </a:r>
          </a:p>
          <a:p>
            <a:pPr lvl="1">
              <a:buFont typeface="Arial" panose="020B0604020202020204" pitchFamily="34" charset="0"/>
              <a:buChar char="•"/>
            </a:pPr>
            <a:r>
              <a:rPr lang="fr-FR" b="1" i="1" dirty="0"/>
              <a:t>sn1myid</a:t>
            </a:r>
            <a:r>
              <a:rPr lang="fr-FR" dirty="0"/>
              <a:t> : </a:t>
            </a:r>
            <a:r>
              <a:rPr lang="fr-FR" dirty="0" err="1"/>
              <a:t>IDs</a:t>
            </a:r>
            <a:r>
              <a:rPr lang="fr-FR" dirty="0"/>
              <a:t> des utilisateurs</a:t>
            </a:r>
          </a:p>
          <a:p>
            <a:pPr lvl="1">
              <a:buFont typeface="Arial" panose="020B0604020202020204" pitchFamily="34" charset="0"/>
              <a:buChar char="•"/>
            </a:pPr>
            <a:r>
              <a:rPr lang="fr-FR" b="1" i="1" dirty="0"/>
              <a:t>sn1user</a:t>
            </a:r>
            <a:r>
              <a:rPr lang="fr-FR" dirty="0"/>
              <a:t> : </a:t>
            </a:r>
            <a:r>
              <a:rPr lang="fr-FR" dirty="0" err="1"/>
              <a:t>IDs</a:t>
            </a:r>
            <a:r>
              <a:rPr lang="fr-FR" dirty="0"/>
              <a:t> et noms des utilisateurs </a:t>
            </a:r>
          </a:p>
          <a:p>
            <a:pPr lvl="1">
              <a:buFont typeface="Arial" panose="020B0604020202020204" pitchFamily="34" charset="0"/>
              <a:buChar char="•"/>
            </a:pPr>
            <a:r>
              <a:rPr lang="fr-FR" b="1" i="1" dirty="0"/>
              <a:t>sn1status</a:t>
            </a:r>
            <a:r>
              <a:rPr lang="fr-FR" dirty="0"/>
              <a:t> : </a:t>
            </a:r>
            <a:r>
              <a:rPr lang="fr-FR" dirty="0" err="1"/>
              <a:t>IDs</a:t>
            </a:r>
            <a:r>
              <a:rPr lang="fr-FR" dirty="0"/>
              <a:t>, statut, date de création</a:t>
            </a:r>
          </a:p>
          <a:p>
            <a:pPr lvl="1">
              <a:buFont typeface="Arial" panose="020B0604020202020204" pitchFamily="34" charset="0"/>
              <a:buChar char="•"/>
            </a:pPr>
            <a:r>
              <a:rPr lang="fr-FR" b="1" i="1" dirty="0"/>
              <a:t>sn1viewcount</a:t>
            </a:r>
            <a:r>
              <a:rPr lang="fr-FR" dirty="0"/>
              <a:t> : </a:t>
            </a:r>
            <a:r>
              <a:rPr lang="fr-FR" dirty="0" err="1"/>
              <a:t>IDs</a:t>
            </a:r>
            <a:r>
              <a:rPr lang="fr-FR" dirty="0"/>
              <a:t>, statut, date de création, nombre de vues</a:t>
            </a:r>
          </a:p>
          <a:p>
            <a:pPr>
              <a:buFont typeface="Arial" panose="020B0604020202020204" pitchFamily="34" charset="0"/>
              <a:buChar char="•"/>
            </a:pPr>
            <a:r>
              <a:rPr lang="fr-FR" dirty="0"/>
              <a:t>SourceSN2 :</a:t>
            </a:r>
          </a:p>
          <a:p>
            <a:pPr lvl="1">
              <a:buFont typeface="Arial" panose="020B0604020202020204" pitchFamily="34" charset="0"/>
              <a:buChar char="•"/>
            </a:pPr>
            <a:r>
              <a:rPr lang="fr-FR" b="1" i="1" dirty="0"/>
              <a:t>sn2myid</a:t>
            </a:r>
            <a:r>
              <a:rPr lang="fr-FR" dirty="0"/>
              <a:t> : </a:t>
            </a:r>
            <a:r>
              <a:rPr lang="fr-FR" dirty="0" err="1"/>
              <a:t>IDs</a:t>
            </a:r>
            <a:r>
              <a:rPr lang="fr-FR" dirty="0"/>
              <a:t> et noms des utilisateurs   </a:t>
            </a:r>
          </a:p>
          <a:p>
            <a:pPr lvl="1">
              <a:buFont typeface="Arial" panose="020B0604020202020204" pitchFamily="34" charset="0"/>
              <a:buChar char="•"/>
            </a:pPr>
            <a:r>
              <a:rPr lang="fr-FR" b="1" dirty="0"/>
              <a:t>sn2update</a:t>
            </a:r>
            <a:r>
              <a:rPr lang="fr-FR" dirty="0"/>
              <a:t> : </a:t>
            </a:r>
            <a:r>
              <a:rPr lang="fr-FR" dirty="0" err="1"/>
              <a:t>IDs</a:t>
            </a:r>
            <a:r>
              <a:rPr lang="fr-FR" dirty="0"/>
              <a:t>, statut, date de création, nombre de vues </a:t>
            </a:r>
            <a:r>
              <a:rPr lang="fr-FR" dirty="0" smtClean="0"/>
              <a:t> </a:t>
            </a:r>
            <a:endParaRPr lang="fr-FR" dirty="0"/>
          </a:p>
          <a:p>
            <a:pPr>
              <a:buFont typeface="Arial" panose="020B0604020202020204" pitchFamily="34" charset="0"/>
              <a:buChar char="•"/>
            </a:pPr>
            <a:r>
              <a:rPr lang="fr-FR" dirty="0"/>
              <a:t>Accès aux données :  </a:t>
            </a:r>
            <a:r>
              <a:rPr lang="fr-FR" b="0" dirty="0"/>
              <a:t>L'entreprise interroge les tables sans en posséder les données</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8</a:t>
            </a:fld>
            <a:endParaRPr lang="fr-FR"/>
          </a:p>
        </p:txBody>
      </p:sp>
    </p:spTree>
    <p:extLst>
      <p:ext uri="{BB962C8B-B14F-4D97-AF65-F5344CB8AC3E}">
        <p14:creationId xmlns:p14="http://schemas.microsoft.com/office/powerpoint/2010/main" val="4128589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7692"/>
            <a:ext cx="8229600" cy="562074"/>
          </a:xfrm>
        </p:spPr>
        <p:txBody>
          <a:bodyPr>
            <a:normAutofit fontScale="90000"/>
          </a:bodyPr>
          <a:lstStyle/>
          <a:p>
            <a:r>
              <a:rPr lang="fr-FR" dirty="0"/>
              <a:t>1. Introduction</a:t>
            </a:r>
          </a:p>
        </p:txBody>
      </p:sp>
      <p:sp>
        <p:nvSpPr>
          <p:cNvPr id="4" name="Espace réservé du numéro de diapositive 3"/>
          <p:cNvSpPr>
            <a:spLocks noGrp="1"/>
          </p:cNvSpPr>
          <p:nvPr>
            <p:ph type="sldNum" sz="quarter" idx="12"/>
          </p:nvPr>
        </p:nvSpPr>
        <p:spPr/>
        <p:txBody>
          <a:bodyPr/>
          <a:lstStyle/>
          <a:p>
            <a:fld id="{1B2081C2-6B42-489A-B82A-A5256D871A54}" type="slidenum">
              <a:rPr lang="fr-FR" smtClean="0"/>
              <a:pPr/>
              <a:t>9</a:t>
            </a:fld>
            <a:endParaRPr lang="fr-FR"/>
          </a:p>
        </p:txBody>
      </p:sp>
      <p:pic>
        <p:nvPicPr>
          <p:cNvPr id="6" name="Image 5"/>
          <p:cNvPicPr>
            <a:picLocks noChangeAspect="1"/>
          </p:cNvPicPr>
          <p:nvPr/>
        </p:nvPicPr>
        <p:blipFill>
          <a:blip r:embed="rId2"/>
          <a:stretch>
            <a:fillRect/>
          </a:stretch>
        </p:blipFill>
        <p:spPr>
          <a:xfrm>
            <a:off x="1159043" y="1184359"/>
            <a:ext cx="6764874" cy="2868567"/>
          </a:xfrm>
          <a:prstGeom prst="rect">
            <a:avLst/>
          </a:prstGeom>
        </p:spPr>
      </p:pic>
      <p:sp>
        <p:nvSpPr>
          <p:cNvPr id="7" name="ZoneTexte 6"/>
          <p:cNvSpPr txBox="1"/>
          <p:nvPr/>
        </p:nvSpPr>
        <p:spPr>
          <a:xfrm>
            <a:off x="942473" y="4129910"/>
            <a:ext cx="7535780" cy="923330"/>
          </a:xfrm>
          <a:prstGeom prst="rect">
            <a:avLst/>
          </a:prstGeom>
          <a:noFill/>
        </p:spPr>
        <p:txBody>
          <a:bodyPr wrap="square" rtlCol="0">
            <a:spAutoFit/>
          </a:bodyPr>
          <a:lstStyle/>
          <a:p>
            <a:r>
              <a:rPr lang="fr-FR" b="1" dirty="0">
                <a:solidFill>
                  <a:schemeClr val="accent1"/>
                </a:solidFill>
              </a:rPr>
              <a:t>Q1</a:t>
            </a:r>
            <a:r>
              <a:rPr lang="fr-FR" dirty="0"/>
              <a:t>: Un exemple de requête peut être de récupérer les triplets </a:t>
            </a:r>
          </a:p>
          <a:p>
            <a:pPr algn="ctr"/>
            <a:r>
              <a:rPr lang="fr-FR" b="1" i="1" dirty="0"/>
              <a:t>(id, </a:t>
            </a:r>
            <a:r>
              <a:rPr lang="fr-FR" b="1" i="1" dirty="0" err="1"/>
              <a:t>status</a:t>
            </a:r>
            <a:r>
              <a:rPr lang="fr-FR" b="1" i="1" dirty="0"/>
              <a:t>, nombre de vues) </a:t>
            </a:r>
          </a:p>
          <a:p>
            <a:r>
              <a:rPr lang="fr-FR" dirty="0"/>
              <a:t>des utilisateurs de SN1 en date du 3 mars 2016.</a:t>
            </a:r>
          </a:p>
        </p:txBody>
      </p:sp>
      <p:graphicFrame>
        <p:nvGraphicFramePr>
          <p:cNvPr id="9" name="Tableau 8"/>
          <p:cNvGraphicFramePr>
            <a:graphicFrameLocks noGrp="1"/>
          </p:cNvGraphicFramePr>
          <p:nvPr>
            <p:extLst>
              <p:ext uri="{D42A27DB-BD31-4B8C-83A1-F6EECF244321}">
                <p14:modId xmlns:p14="http://schemas.microsoft.com/office/powerpoint/2010/main" val="308160055"/>
              </p:ext>
            </p:extLst>
          </p:nvPr>
        </p:nvGraphicFramePr>
        <p:xfrm>
          <a:off x="1662363" y="5130224"/>
          <a:ext cx="6096000" cy="1107440"/>
        </p:xfrm>
        <a:graphic>
          <a:graphicData uri="http://schemas.openxmlformats.org/drawingml/2006/table">
            <a:tbl>
              <a:tblPr firstRow="1" bandRow="1">
                <a:tableStyleId>{073A0DAA-6AF3-43AB-8588-CEC1D06C72B9}</a:tableStyleId>
              </a:tblPr>
              <a:tblGrid>
                <a:gridCol w="2032000">
                  <a:extLst>
                    <a:ext uri="{9D8B030D-6E8A-4147-A177-3AD203B41FA5}">
                      <a16:colId xmlns:a16="http://schemas.microsoft.com/office/drawing/2014/main" val="2309929808"/>
                    </a:ext>
                  </a:extLst>
                </a:gridCol>
                <a:gridCol w="2032000">
                  <a:extLst>
                    <a:ext uri="{9D8B030D-6E8A-4147-A177-3AD203B41FA5}">
                      <a16:colId xmlns:a16="http://schemas.microsoft.com/office/drawing/2014/main" val="2057773086"/>
                    </a:ext>
                  </a:extLst>
                </a:gridCol>
                <a:gridCol w="2032000">
                  <a:extLst>
                    <a:ext uri="{9D8B030D-6E8A-4147-A177-3AD203B41FA5}">
                      <a16:colId xmlns:a16="http://schemas.microsoft.com/office/drawing/2014/main" val="3296634188"/>
                    </a:ext>
                  </a:extLst>
                </a:gridCol>
              </a:tblGrid>
              <a:tr h="0">
                <a:tc>
                  <a:txBody>
                    <a:bodyPr/>
                    <a:lstStyle/>
                    <a:p>
                      <a:r>
                        <a:rPr lang="fr-FR" dirty="0"/>
                        <a:t>id</a:t>
                      </a:r>
                    </a:p>
                  </a:txBody>
                  <a:tcPr/>
                </a:tc>
                <a:tc>
                  <a:txBody>
                    <a:bodyPr/>
                    <a:lstStyle/>
                    <a:p>
                      <a:r>
                        <a:rPr lang="fr-FR" dirty="0" err="1"/>
                        <a:t>status</a:t>
                      </a:r>
                      <a:endParaRPr lang="fr-FR" dirty="0"/>
                    </a:p>
                  </a:txBody>
                  <a:tcPr/>
                </a:tc>
                <a:tc>
                  <a:txBody>
                    <a:bodyPr/>
                    <a:lstStyle/>
                    <a:p>
                      <a:r>
                        <a:rPr lang="fr-FR" dirty="0"/>
                        <a:t>nombre de</a:t>
                      </a:r>
                      <a:r>
                        <a:rPr lang="fr-FR" baseline="0" dirty="0"/>
                        <a:t> vues</a:t>
                      </a:r>
                      <a:endParaRPr lang="fr-FR" dirty="0"/>
                    </a:p>
                  </a:txBody>
                  <a:tcPr/>
                </a:tc>
                <a:extLst>
                  <a:ext uri="{0D108BD9-81ED-4DB2-BD59-A6C34878D82A}">
                    <a16:rowId xmlns:a16="http://schemas.microsoft.com/office/drawing/2014/main" val="3784121861"/>
                  </a:ext>
                </a:extLst>
              </a:tr>
              <a:tr h="370840">
                <a:tc>
                  <a:txBody>
                    <a:bodyPr/>
                    <a:lstStyle/>
                    <a:p>
                      <a:r>
                        <a:rPr lang="fr-FR" dirty="0"/>
                        <a:t>1</a:t>
                      </a:r>
                    </a:p>
                  </a:txBody>
                  <a:tcPr/>
                </a:tc>
                <a:tc>
                  <a:txBody>
                    <a:bodyPr/>
                    <a:lstStyle/>
                    <a:p>
                      <a:r>
                        <a:rPr lang="fr-FR" dirty="0"/>
                        <a:t>12</a:t>
                      </a:r>
                    </a:p>
                  </a:txBody>
                  <a:tcPr/>
                </a:tc>
                <a:tc>
                  <a:txBody>
                    <a:bodyPr/>
                    <a:lstStyle/>
                    <a:p>
                      <a:r>
                        <a:rPr lang="fr-FR" dirty="0"/>
                        <a:t>5</a:t>
                      </a:r>
                    </a:p>
                  </a:txBody>
                  <a:tcPr/>
                </a:tc>
                <a:extLst>
                  <a:ext uri="{0D108BD9-81ED-4DB2-BD59-A6C34878D82A}">
                    <a16:rowId xmlns:a16="http://schemas.microsoft.com/office/drawing/2014/main" val="2165126433"/>
                  </a:ext>
                </a:extLst>
              </a:tr>
              <a:tr h="370840">
                <a:tc>
                  <a:txBody>
                    <a:bodyPr/>
                    <a:lstStyle/>
                    <a:p>
                      <a:endParaRPr lang="fr-FR" dirty="0"/>
                    </a:p>
                  </a:txBody>
                  <a:tcPr/>
                </a:tc>
                <a:tc>
                  <a:txBody>
                    <a:bodyPr/>
                    <a:lstStyle/>
                    <a:p>
                      <a:endParaRPr lang="fr-FR" dirty="0"/>
                    </a:p>
                  </a:txBody>
                  <a:tcPr/>
                </a:tc>
                <a:tc>
                  <a:txBody>
                    <a:bodyPr/>
                    <a:lstStyle/>
                    <a:p>
                      <a:endParaRPr lang="fr-FR" dirty="0"/>
                    </a:p>
                  </a:txBody>
                  <a:tcPr/>
                </a:tc>
                <a:extLst>
                  <a:ext uri="{0D108BD9-81ED-4DB2-BD59-A6C34878D82A}">
                    <a16:rowId xmlns:a16="http://schemas.microsoft.com/office/drawing/2014/main" val="3103016656"/>
                  </a:ext>
                </a:extLst>
              </a:tr>
            </a:tbl>
          </a:graphicData>
        </a:graphic>
      </p:graphicFrame>
      <p:sp>
        <p:nvSpPr>
          <p:cNvPr id="10" name="ZoneTexte 9"/>
          <p:cNvSpPr txBox="1"/>
          <p:nvPr/>
        </p:nvSpPr>
        <p:spPr>
          <a:xfrm flipH="1">
            <a:off x="915201" y="5435110"/>
            <a:ext cx="747161" cy="380153"/>
          </a:xfrm>
          <a:prstGeom prst="rect">
            <a:avLst/>
          </a:prstGeom>
          <a:noFill/>
        </p:spPr>
        <p:txBody>
          <a:bodyPr wrap="square" rtlCol="0">
            <a:spAutoFit/>
          </a:bodyPr>
          <a:lstStyle/>
          <a:p>
            <a:r>
              <a:rPr lang="fr-FR" b="1" dirty="0">
                <a:solidFill>
                  <a:schemeClr val="accent1"/>
                </a:solidFill>
              </a:rPr>
              <a:t>R1</a:t>
            </a:r>
            <a:r>
              <a:rPr lang="fr-FR" b="1" dirty="0"/>
              <a:t>:</a:t>
            </a:r>
          </a:p>
        </p:txBody>
      </p:sp>
    </p:spTree>
    <p:extLst>
      <p:ext uri="{BB962C8B-B14F-4D97-AF65-F5344CB8AC3E}">
        <p14:creationId xmlns:p14="http://schemas.microsoft.com/office/powerpoint/2010/main" val="4051296899"/>
      </p:ext>
    </p:extLst>
  </p:cSld>
  <p:clrMapOvr>
    <a:masterClrMapping/>
  </p:clrMapOvr>
</p:sld>
</file>

<file path=ppt/theme/theme1.xml><?xml version="1.0" encoding="utf-8"?>
<a:theme xmlns:a="http://schemas.openxmlformats.org/drawingml/2006/main" name="LIRIS_2014">
  <a:themeElements>
    <a:clrScheme name="LIRIS 2014">
      <a:dk1>
        <a:srgbClr val="184A7C"/>
      </a:dk1>
      <a:lt1>
        <a:sysClr val="window" lastClr="FFFFFF"/>
      </a:lt1>
      <a:dk2>
        <a:srgbClr val="727CA1"/>
      </a:dk2>
      <a:lt2>
        <a:srgbClr val="EEECE1"/>
      </a:lt2>
      <a:accent1>
        <a:srgbClr val="B5397D"/>
      </a:accent1>
      <a:accent2>
        <a:srgbClr val="B8B90C"/>
      </a:accent2>
      <a:accent3>
        <a:srgbClr val="9571AB"/>
      </a:accent3>
      <a:accent4>
        <a:srgbClr val="A0C7E7"/>
      </a:accent4>
      <a:accent5>
        <a:srgbClr val="368AD2"/>
      </a:accent5>
      <a:accent6>
        <a:srgbClr val="FF8D40"/>
      </a:accent6>
      <a:hlink>
        <a:srgbClr val="B5397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_LIRIS_2014.potx" id="{965192A2-2557-4688-9812-8B143CC40D6E}" vid="{18E7A908-CD14-4657-84B3-2D461FBE0DBC}"/>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theme_LIRIS_2014</Template>
  <TotalTime>2449</TotalTime>
  <Words>6117</Words>
  <Application>Microsoft Office PowerPoint</Application>
  <PresentationFormat>Affichage à l'écran (4:3)</PresentationFormat>
  <Paragraphs>627</Paragraphs>
  <Slides>67</Slides>
  <Notes>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67</vt:i4>
      </vt:variant>
    </vt:vector>
  </HeadingPairs>
  <TitlesOfParts>
    <vt:vector size="74" baseType="lpstr">
      <vt:lpstr>ＭＳ Ｐゴシック</vt:lpstr>
      <vt:lpstr>Arial</vt:lpstr>
      <vt:lpstr>Calibri</vt:lpstr>
      <vt:lpstr>Cascadia Code</vt:lpstr>
      <vt:lpstr>Cascadia Mono</vt:lpstr>
      <vt:lpstr>Wingdings</vt:lpstr>
      <vt:lpstr>LIRIS_2014</vt:lpstr>
      <vt:lpstr>Systèmes de médiation  et intégration des données dynamiques </vt:lpstr>
      <vt:lpstr>Plan</vt:lpstr>
      <vt:lpstr>Introduction</vt:lpstr>
      <vt:lpstr>1. Introduction</vt:lpstr>
      <vt:lpstr>1. Introduction</vt:lpstr>
      <vt:lpstr>1. Introduction</vt:lpstr>
      <vt:lpstr>1. Introduction</vt:lpstr>
      <vt:lpstr>1. Introduction</vt:lpstr>
      <vt:lpstr>1. Introduction</vt:lpstr>
      <vt:lpstr>1. Introduction</vt:lpstr>
      <vt:lpstr>Rappels sur l'intégration de données  et la médiation</vt:lpstr>
      <vt:lpstr>2. Rappels sur l’intégration de données et la médiation </vt:lpstr>
      <vt:lpstr>2. Rappels sur l’intégration de données et la médiation </vt:lpstr>
      <vt:lpstr>2. Rappels sur l’intégration de données </vt:lpstr>
      <vt:lpstr>2. Rappels sur l’intégration de données </vt:lpstr>
      <vt:lpstr>2. Rappels sur la médiation </vt:lpstr>
      <vt:lpstr>2. Rappels sur la médiation </vt:lpstr>
      <vt:lpstr>2. Rappels sur la médiation </vt:lpstr>
      <vt:lpstr>2. Rappels sur la médiation </vt:lpstr>
      <vt:lpstr>2. Rappels sur la médiation </vt:lpstr>
      <vt:lpstr>2. Rappels sur la médiation </vt:lpstr>
      <vt:lpstr>ETL « dynamique »</vt:lpstr>
      <vt:lpstr>3. ETL « dynamique »</vt:lpstr>
      <vt:lpstr>3. ETL « dynamique »</vt:lpstr>
      <vt:lpstr>3. ETL « dynamique »</vt:lpstr>
      <vt:lpstr>3. ETL « dynamique »</vt:lpstr>
      <vt:lpstr>3. ETL « dynamique »</vt:lpstr>
      <vt:lpstr>3. ETL « dynamique »</vt:lpstr>
      <vt:lpstr>3. ETL « dynamique »</vt:lpstr>
      <vt:lpstr>3. ETL « dynamique »</vt:lpstr>
      <vt:lpstr>3. ETL « dynamique »</vt:lpstr>
      <vt:lpstr>3. ETL « dynamique »</vt:lpstr>
      <vt:lpstr>3. ETL « dynamique »</vt:lpstr>
      <vt:lpstr>3. ETL « dynamique »</vt:lpstr>
      <vt:lpstr>3. ETL « dynamique »</vt:lpstr>
      <vt:lpstr>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4. Vers l’utilisation d’ontologies</vt:lpstr>
      <vt:lpstr>3. ETL « dynamique »</vt:lpstr>
      <vt:lpstr>4. Vers l’utilisation d’ontologies</vt:lpstr>
      <vt:lpstr>4. Vers l’utilisation d’ontologies</vt:lpstr>
      <vt:lpstr>4. Vers l’utilisation d’ontologies</vt:lpstr>
      <vt:lpstr>4. Vers l’utilisation d’ontologies</vt:lpstr>
      <vt:lpstr>4. Vers l’utilisation d’ontologies</vt:lpstr>
      <vt:lpstr>Conclusion et perspectives</vt:lpstr>
      <vt:lpstr>5. Conclusion et Perspectives</vt:lpstr>
      <vt:lpstr>5. Conclusion et Perspectives</vt:lpstr>
      <vt:lpstr>Références</vt:lpstr>
      <vt:lpstr>Références</vt:lpstr>
      <vt:lpstr>Références</vt:lpstr>
      <vt:lpstr>Références</vt:lpstr>
      <vt:lpstr>Systèmes de médiation  et intégration des données dynamiques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John SAMUEL</dc:creator>
  <cp:lastModifiedBy>John SAMUEL</cp:lastModifiedBy>
  <cp:revision>229</cp:revision>
  <cp:lastPrinted>2013-10-21T06:39:05Z</cp:lastPrinted>
  <dcterms:created xsi:type="dcterms:W3CDTF">2018-09-27T10:28:35Z</dcterms:created>
  <dcterms:modified xsi:type="dcterms:W3CDTF">2024-11-14T12:50:10Z</dcterms:modified>
</cp:coreProperties>
</file>